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8" r:id="rId4"/>
    <p:sldId id="257" r:id="rId5"/>
    <p:sldId id="271" r:id="rId6"/>
    <p:sldId id="279" r:id="rId7"/>
    <p:sldId id="259" r:id="rId8"/>
    <p:sldId id="273" r:id="rId9"/>
    <p:sldId id="272" r:id="rId10"/>
    <p:sldId id="288" r:id="rId11"/>
    <p:sldId id="287" r:id="rId12"/>
    <p:sldId id="289" r:id="rId13"/>
    <p:sldId id="295" r:id="rId14"/>
    <p:sldId id="296" r:id="rId15"/>
    <p:sldId id="297" r:id="rId16"/>
    <p:sldId id="260" r:id="rId17"/>
    <p:sldId id="274" r:id="rId18"/>
    <p:sldId id="275" r:id="rId19"/>
    <p:sldId id="276" r:id="rId20"/>
    <p:sldId id="278" r:id="rId21"/>
    <p:sldId id="277" r:id="rId22"/>
    <p:sldId id="261" r:id="rId23"/>
    <p:sldId id="265" r:id="rId24"/>
    <p:sldId id="283" r:id="rId25"/>
    <p:sldId id="280" r:id="rId26"/>
    <p:sldId id="291" r:id="rId27"/>
    <p:sldId id="292" r:id="rId28"/>
    <p:sldId id="293" r:id="rId29"/>
    <p:sldId id="294" r:id="rId30"/>
    <p:sldId id="281" r:id="rId31"/>
    <p:sldId id="282" r:id="rId32"/>
    <p:sldId id="263" r:id="rId33"/>
    <p:sldId id="266" r:id="rId34"/>
    <p:sldId id="284" r:id="rId35"/>
    <p:sldId id="269" r:id="rId36"/>
    <p:sldId id="285" r:id="rId37"/>
    <p:sldId id="270" r:id="rId38"/>
    <p:sldId id="302" r:id="rId39"/>
    <p:sldId id="301" r:id="rId40"/>
    <p:sldId id="300" r:id="rId41"/>
    <p:sldId id="267" r:id="rId42"/>
    <p:sldId id="286" r:id="rId43"/>
    <p:sldId id="26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404" autoAdjust="0"/>
  </p:normalViewPr>
  <p:slideViewPr>
    <p:cSldViewPr snapToGrid="0">
      <p:cViewPr varScale="1">
        <p:scale>
          <a:sx n="44" d="100"/>
          <a:sy n="44" d="100"/>
        </p:scale>
        <p:origin x="54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E02D-032A-9E54-06CC-FDB4D5A40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830510-C83F-E901-9305-820E3CDBD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15612-932C-03C8-FF26-2E70F1FD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DBFF4B-D231-72E8-25F0-FA033432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AF892-9474-7BCF-862E-982AC6C8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3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5C4D9-47EB-3E2B-20B4-DBF59B0A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8620FE-D87B-3B43-95F2-E3E67FD8D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5A5B7-1921-E44A-127A-78B4264A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90F33-DE27-C444-7DAF-66B959C7F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D1847-FFA3-54FB-B54A-C78144EC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792D59-A6A9-F3A7-0DA6-C1EF39FE3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0BB48D-05A2-4F3D-55F1-87847D519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47792-9AE3-56FC-0DE0-CE2B78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0C451-F05A-A09C-C709-995A570C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F92E2-DC95-19AD-D236-2BACC81F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8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4EC7A-D97A-F437-A3B8-61508420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7C6432-21B3-5189-C3A9-8A892629B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5B4B6-4063-3A52-1D58-16978823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8699D-18A3-E652-F19A-18E3E213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4C134-DB5F-FE43-9D8E-234B3C77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3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84D6C-678E-E98F-313A-F389DE32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BD8D27-5AF9-5804-8C83-4D0A48397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ABBD1-B06B-3D5B-6743-18610CD3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2BC53-08DC-C670-D4CE-CA39C013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7E3C4-8E4C-5C7C-D0F2-F799B7FE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A136F-EAB5-E3A6-135C-1D92A985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2AEC3-5756-2277-06F8-5ACC70DD7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F5FAB-1AA9-95F1-1F2D-FBB4F0442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67B20D-34AE-E98A-034D-63DBB23B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188DF1-1071-6CE8-DFC7-613F0278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931CAB-CEC5-C116-72DD-A76F686D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5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F6A6A-8E59-1798-D5BA-9A576EB1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C30A7E-F5BE-19E3-58E7-8CD6DB3C1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CCFEC5-28D4-3E0C-DC94-2A488E6A3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9F442-82D1-67A1-13DC-4BD33C70F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C062A5-EB84-62EC-2256-E7F9E5FBA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D6D060-13B0-BEB8-31C3-E4E95F3F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553842-5558-0A02-A10D-E8AFCD43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B499D6-5C5F-7CD7-68EF-3AE0CB9B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12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C451-C759-F2A9-56E6-5598B16A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30B9FC-1627-9E6F-0BC2-CB9E83C6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E7BB02-00CB-6B68-864D-CA09443C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FAE6C6-C5B1-2D54-84FB-9334AE5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62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649AFB-C64C-D7EA-4DD5-221FE90E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808C9E-959A-441B-5090-5DCD4D35B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BE34FE-83EE-9A97-0E60-103FB9BF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1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D3BC4-3516-33AC-28AE-0B448262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79409-9AB4-446A-D1AC-52FC67D0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8D2D2C-96B5-8536-E971-89891034B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53291-C634-9526-C2F3-B29B52FC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17223-A218-4D2E-424E-48F1E15B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ABA817-67E9-F3A6-A3D8-FC79F89D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94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4F003-B71B-DABB-913F-5BC3654F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121D4B-E9FA-E9D7-900E-D9D1B5F75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64E7F5-05D6-72AB-1461-8E620153C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C33B6-20E3-BE9C-6140-B504511A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771262-890B-577C-EC53-474266D4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C651A0-5B6D-B7D1-7A67-606581D7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6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632EA9-A45A-D0D1-A364-6AE3865E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5863F3-F1B7-C2A5-672F-CDDBA1D6B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8328A-B2BF-4147-1A90-ACA9DE4D2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76CD36-DFFC-4BB4-AF7E-5EEF1B640286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CCD1E5-C3DA-EF3A-3861-ACD332D12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63F12-A522-930F-09C8-9F26E7152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ECEB55-5135-48E3-A055-2DAFEF05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6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3EF92-3DCD-52C3-9C32-3AE3E6635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기말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851AC5-5456-0E71-F529-63DD7A2D9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/>
              <a:t>주제</a:t>
            </a:r>
            <a:r>
              <a:rPr lang="en-US" altLang="ko-KR" sz="1800" dirty="0"/>
              <a:t>: Gen</a:t>
            </a:r>
            <a:r>
              <a:rPr lang="ko-KR" altLang="en-US" sz="1800" dirty="0"/>
              <a:t> </a:t>
            </a:r>
            <a:r>
              <a:rPr lang="en-US" altLang="ko-KR" sz="1800" dirty="0"/>
              <a:t>AI</a:t>
            </a:r>
            <a:r>
              <a:rPr lang="ko-KR" altLang="en-US" sz="1800" dirty="0"/>
              <a:t>를 활용한</a:t>
            </a:r>
            <a:r>
              <a:rPr lang="en-US" altLang="ko-KR" sz="1800" dirty="0"/>
              <a:t> App/web</a:t>
            </a:r>
            <a:r>
              <a:rPr lang="ko-KR" altLang="en-US" sz="1800" dirty="0"/>
              <a:t> </a:t>
            </a:r>
            <a:r>
              <a:rPr lang="en-US" altLang="ko-KR" sz="1800" dirty="0"/>
              <a:t>UXUI </a:t>
            </a:r>
            <a:r>
              <a:rPr lang="ko-KR" altLang="en-US" sz="1800" dirty="0"/>
              <a:t>디자인 개선</a:t>
            </a:r>
            <a:endParaRPr lang="en-US" altLang="ko-KR" sz="1800" dirty="0"/>
          </a:p>
          <a:p>
            <a:pPr lvl="2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필수 </a:t>
            </a:r>
            <a:r>
              <a:rPr lang="ko-KR" altLang="en-US" dirty="0" err="1"/>
              <a:t>포함사항</a:t>
            </a:r>
            <a:r>
              <a:rPr lang="en-US" altLang="ko-KR" dirty="0"/>
              <a:t>: Persona, wireframe, </a:t>
            </a:r>
            <a:r>
              <a:rPr lang="ko-KR" altLang="en-US" dirty="0" err="1"/>
              <a:t>프로토타입</a:t>
            </a:r>
            <a:r>
              <a:rPr lang="en-US" altLang="ko-KR" dirty="0"/>
              <a:t>(</a:t>
            </a:r>
            <a:r>
              <a:rPr lang="ko-KR" altLang="en-US" dirty="0"/>
              <a:t>녹화 영상</a:t>
            </a:r>
            <a:r>
              <a:rPr lang="en-US" altLang="ko-KR" dirty="0"/>
              <a:t>), Heuristic evaluation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해당 부분 외에도 수업 시간에 배웠던 다양한 기법 활용 가능</a:t>
            </a:r>
            <a:endParaRPr lang="en-US" altLang="ko-KR" dirty="0"/>
          </a:p>
          <a:p>
            <a:pPr lvl="2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중간 고사 때의 개선안 </a:t>
            </a:r>
            <a:r>
              <a:rPr lang="en-US" altLang="ko-KR" dirty="0"/>
              <a:t>VS. Gen AI</a:t>
            </a:r>
            <a:r>
              <a:rPr lang="ko-KR" altLang="en-US" dirty="0"/>
              <a:t>를 활용한 개선안의</a:t>
            </a:r>
            <a:r>
              <a:rPr lang="en-US" altLang="ko-KR" dirty="0"/>
              <a:t> </a:t>
            </a:r>
            <a:r>
              <a:rPr lang="ko-KR" altLang="en-US" dirty="0"/>
              <a:t>디자인 및 기능 중심으로 소개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95" y="113093"/>
            <a:ext cx="3078256" cy="22952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56300" y="49064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최종 제품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서비스의 완성도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(40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점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완성도 높은 프로토타입을 제작하였는가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최종 발표자료가 완성도 높게 정리되었는가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제품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서비스 컨셉이 논리적이고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 청중에게 중요성을 설득할 수 있는가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전통 방법 및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Gen AI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의 비교 분석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(30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점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err="1">
                <a:latin typeface="Arial" panose="020B0604020202020204" pitchFamily="34" charset="0"/>
                <a:cs typeface="Arial" panose="020B0604020202020204" pitchFamily="34" charset="0"/>
              </a:rPr>
              <a:t>전통방법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Gen AI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를 통한 결과물을 비교한 부분이 체계적인가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err="1">
                <a:latin typeface="Arial" panose="020B0604020202020204" pitchFamily="34" charset="0"/>
                <a:cs typeface="Arial" panose="020B0604020202020204" pitchFamily="34" charset="0"/>
              </a:rPr>
              <a:t>전통방법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Gen AI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를 통한 결과물의 차이를 잘 설명할 수 있는가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관련 기법 사용의 적합성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(20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점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관련 기법을 활용하여 진행하였고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적절하게 사용하였는가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발표의 유창성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(10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점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정보가 정확히 전달되었고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발표 시간이 잘 지켜졌는가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901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8B248-42E0-DE7B-49B8-48F71429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페르소나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F2E25D-EE52-46B1-B5C7-1EE79BD41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129" y="955620"/>
            <a:ext cx="5809700" cy="5612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김한솔 페르소나의 장점</a:t>
            </a:r>
          </a:p>
          <a:p>
            <a:r>
              <a:rPr lang="ko-KR" altLang="en-US" sz="1400" dirty="0"/>
              <a:t>구체적이고 현실적인 배경 </a:t>
            </a:r>
            <a:r>
              <a:rPr lang="en-US" altLang="ko-KR" sz="1400" dirty="0"/>
              <a:t>(</a:t>
            </a:r>
            <a:r>
              <a:rPr lang="ko-KR" altLang="en-US" sz="1400" dirty="0"/>
              <a:t>외국어 약점</a:t>
            </a:r>
            <a:r>
              <a:rPr lang="en-US" altLang="ko-KR" sz="1400" dirty="0"/>
              <a:t>, </a:t>
            </a:r>
            <a:r>
              <a:rPr lang="ko-KR" altLang="en-US" sz="1400" dirty="0"/>
              <a:t>모아둔 돈</a:t>
            </a:r>
            <a:r>
              <a:rPr lang="en-US" altLang="ko-KR" sz="1400" dirty="0"/>
              <a:t>, </a:t>
            </a:r>
            <a:r>
              <a:rPr lang="ko-KR" altLang="en-US" sz="1400" dirty="0"/>
              <a:t>업무 부담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명확한 여행 스타일 </a:t>
            </a:r>
            <a:r>
              <a:rPr lang="en-US" altLang="ko-KR" sz="1400" dirty="0"/>
              <a:t>(</a:t>
            </a:r>
            <a:r>
              <a:rPr lang="ko-KR" altLang="en-US" sz="1400" dirty="0"/>
              <a:t>자유롭고 계획을 크게 세우지 않음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핵심 </a:t>
            </a:r>
            <a:r>
              <a:rPr lang="ko-KR" altLang="en-US" sz="1400" dirty="0" err="1"/>
              <a:t>니즈</a:t>
            </a:r>
            <a:r>
              <a:rPr lang="en-US" altLang="ko-KR" sz="1400" dirty="0"/>
              <a:t>/</a:t>
            </a:r>
            <a:r>
              <a:rPr lang="ko-KR" altLang="en-US" sz="1400" dirty="0"/>
              <a:t>가치 명확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핫플</a:t>
            </a:r>
            <a:r>
              <a:rPr lang="ko-KR" altLang="en-US" sz="1400" dirty="0"/>
              <a:t> 방문</a:t>
            </a:r>
            <a:r>
              <a:rPr lang="en-US" altLang="ko-KR" sz="1400" dirty="0"/>
              <a:t>, </a:t>
            </a:r>
            <a:r>
              <a:rPr lang="ko-KR" altLang="en-US" sz="1400" dirty="0"/>
              <a:t>경비 절약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명확한 서비스 동기 </a:t>
            </a:r>
            <a:r>
              <a:rPr lang="en-US" altLang="ko-KR" sz="1400" dirty="0"/>
              <a:t>(</a:t>
            </a:r>
            <a:r>
              <a:rPr lang="ko-KR" altLang="en-US" sz="1400" dirty="0"/>
              <a:t>정보 부족으로 인한 스트레스 회피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실제 사용자 시나리오 제공 </a:t>
            </a:r>
            <a:r>
              <a:rPr lang="en-US" altLang="ko-KR" sz="1400" dirty="0"/>
              <a:t>(</a:t>
            </a:r>
            <a:r>
              <a:rPr lang="ko-KR" altLang="en-US" sz="1400" dirty="0"/>
              <a:t>첫 해외여행 계획</a:t>
            </a:r>
            <a:r>
              <a:rPr lang="en-US" altLang="ko-KR" sz="1400" dirty="0"/>
              <a:t>, </a:t>
            </a:r>
            <a:r>
              <a:rPr lang="ko-KR" altLang="en-US" sz="1400" dirty="0"/>
              <a:t>사회초년생의 현실적인 상황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b="1" dirty="0"/>
              <a:t>김한솔 페르소나의 단점</a:t>
            </a:r>
          </a:p>
          <a:p>
            <a:r>
              <a:rPr lang="ko-KR" altLang="en-US" sz="1400" dirty="0"/>
              <a:t>제한된 배경 정보 </a:t>
            </a:r>
            <a:r>
              <a:rPr lang="en-US" altLang="ko-KR" sz="1400" dirty="0"/>
              <a:t>(</a:t>
            </a:r>
            <a:r>
              <a:rPr lang="ko-KR" altLang="en-US" sz="1400" dirty="0"/>
              <a:t>개인 성격이나 다양한 취미 정보 부족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구체적인 기술적 필요성 언급 부족</a:t>
            </a:r>
          </a:p>
          <a:p>
            <a:r>
              <a:rPr lang="ko-KR" altLang="en-US" sz="1400" dirty="0"/>
              <a:t>일방적인 </a:t>
            </a:r>
            <a:r>
              <a:rPr lang="ko-KR" altLang="en-US" sz="1400" dirty="0" err="1"/>
              <a:t>니즈</a:t>
            </a:r>
            <a:r>
              <a:rPr lang="ko-KR" altLang="en-US" sz="1400" dirty="0"/>
              <a:t> </a:t>
            </a:r>
            <a:r>
              <a:rPr lang="en-US" altLang="ko-KR" sz="1400" dirty="0"/>
              <a:t>(SNS </a:t>
            </a:r>
            <a:r>
              <a:rPr lang="ko-KR" altLang="en-US" sz="1400" dirty="0" err="1"/>
              <a:t>핫플</a:t>
            </a:r>
            <a:r>
              <a:rPr lang="ko-KR" altLang="en-US" sz="1400" dirty="0"/>
              <a:t> 방문 등 특정 요구에 치우침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감정적 요소 강조 부족 </a:t>
            </a:r>
            <a:r>
              <a:rPr lang="en-US" altLang="ko-KR" sz="1400" dirty="0"/>
              <a:t>(</a:t>
            </a:r>
            <a:r>
              <a:rPr lang="ko-KR" altLang="en-US" sz="1400" dirty="0"/>
              <a:t>여행에서 느끼고 싶은 감정 설명 부족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간략한 문제 해결방안 </a:t>
            </a:r>
            <a:r>
              <a:rPr lang="en-US" altLang="ko-KR" sz="1400" dirty="0"/>
              <a:t>(</a:t>
            </a:r>
            <a:r>
              <a:rPr lang="ko-KR" altLang="en-US" sz="1400" dirty="0"/>
              <a:t>깊이 있는 문제 분석과 해결책 제시 부족</a:t>
            </a:r>
            <a:r>
              <a:rPr lang="en-US" altLang="ko-KR" sz="1400" dirty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4" y="1052335"/>
            <a:ext cx="3680904" cy="421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8B248-42E0-DE7B-49B8-48F71429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페르소나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610" y="1029059"/>
            <a:ext cx="3542282" cy="5045398"/>
          </a:xfrm>
          <a:prstGeom prst="rect">
            <a:avLst/>
          </a:prstGeom>
        </p:spPr>
      </p:pic>
      <p:pic>
        <p:nvPicPr>
          <p:cNvPr id="5" name="Picture 5" descr="https://images.playground.com/f05ee98ce92945adab9a4970fdc4cc52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08" y="1060589"/>
            <a:ext cx="1173984" cy="113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6F2E25D-EE52-46B1-B5C7-1EE79BD41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414" y="1144306"/>
            <a:ext cx="5809700" cy="5612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 smtClean="0"/>
              <a:t>김준호 </a:t>
            </a:r>
            <a:r>
              <a:rPr lang="ko-KR" altLang="en-US" sz="1400" b="1" dirty="0"/>
              <a:t>페르소나의 장점</a:t>
            </a:r>
          </a:p>
          <a:p>
            <a:r>
              <a:rPr lang="ko-KR" altLang="en-US" sz="1400" dirty="0"/>
              <a:t>구체적이고 상세한 배경</a:t>
            </a:r>
          </a:p>
          <a:p>
            <a:r>
              <a:rPr lang="ko-KR" altLang="en-US" sz="1400" dirty="0"/>
              <a:t>명확한 성격 묘사 </a:t>
            </a:r>
            <a:r>
              <a:rPr lang="en-US" altLang="ko-KR" sz="1400" dirty="0"/>
              <a:t>(INFJ)</a:t>
            </a:r>
          </a:p>
          <a:p>
            <a:r>
              <a:rPr lang="ko-KR" altLang="en-US" sz="1400" dirty="0"/>
              <a:t>구체적인 필요성 </a:t>
            </a:r>
            <a:r>
              <a:rPr lang="en-US" altLang="ko-KR" sz="1400" dirty="0"/>
              <a:t>(Needs) </a:t>
            </a:r>
            <a:r>
              <a:rPr lang="ko-KR" altLang="en-US" sz="1400" dirty="0"/>
              <a:t>및 서비스 목표 제시</a:t>
            </a:r>
          </a:p>
          <a:p>
            <a:r>
              <a:rPr lang="ko-KR" altLang="en-US" sz="1400" dirty="0"/>
              <a:t>여행 취미 및 관심사 명시 </a:t>
            </a:r>
            <a:r>
              <a:rPr lang="en-US" altLang="ko-KR" sz="1400" dirty="0"/>
              <a:t>(</a:t>
            </a:r>
            <a:r>
              <a:rPr lang="ko-KR" altLang="en-US" sz="1400" dirty="0"/>
              <a:t>러닝</a:t>
            </a:r>
            <a:r>
              <a:rPr lang="en-US" altLang="ko-KR" sz="1400" dirty="0"/>
              <a:t>, </a:t>
            </a:r>
            <a:r>
              <a:rPr lang="ko-KR" altLang="en-US" sz="1400" dirty="0"/>
              <a:t>하이킹</a:t>
            </a:r>
            <a:r>
              <a:rPr lang="en-US" altLang="ko-KR" sz="1400" dirty="0"/>
              <a:t>, </a:t>
            </a:r>
            <a:r>
              <a:rPr lang="ko-KR" altLang="en-US" sz="1400" dirty="0"/>
              <a:t>여행 사진 촬영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레스토랑 탐방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명확한 서비스 이용 동기 </a:t>
            </a:r>
            <a:r>
              <a:rPr lang="en-US" altLang="ko-KR" sz="1400" dirty="0"/>
              <a:t>(</a:t>
            </a:r>
            <a:r>
              <a:rPr lang="ko-KR" altLang="en-US" sz="1400" dirty="0"/>
              <a:t>다양한 여행 정보</a:t>
            </a:r>
            <a:r>
              <a:rPr lang="en-US" altLang="ko-KR" sz="1400" dirty="0"/>
              <a:t>, </a:t>
            </a:r>
            <a:r>
              <a:rPr lang="ko-KR" altLang="en-US" sz="1400" dirty="0"/>
              <a:t>경로 및 명소 추천</a:t>
            </a:r>
            <a:r>
              <a:rPr lang="en-US" altLang="ko-KR" sz="1400" dirty="0"/>
              <a:t>, </a:t>
            </a:r>
            <a:r>
              <a:rPr lang="ko-KR" altLang="en-US" sz="1400" dirty="0"/>
              <a:t>항공편 및 숙박 예약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 날씨 및 교통 정보 확인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명확한 불만 사항 </a:t>
            </a:r>
            <a:r>
              <a:rPr lang="en-US" altLang="ko-KR" sz="1400" dirty="0"/>
              <a:t>(</a:t>
            </a:r>
            <a:r>
              <a:rPr lang="ko-KR" altLang="en-US" sz="1400" dirty="0"/>
              <a:t>데이터 과부하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기능</a:t>
            </a:r>
            <a:r>
              <a:rPr lang="en-US" altLang="ko-KR" sz="1400" dirty="0"/>
              <a:t>, </a:t>
            </a:r>
            <a:r>
              <a:rPr lang="ko-KR" altLang="en-US" sz="1400" dirty="0"/>
              <a:t>해외에서의 인터넷 불안정</a:t>
            </a:r>
            <a:r>
              <a:rPr lang="en-US" altLang="ko-KR" sz="1400" dirty="0"/>
              <a:t>, </a:t>
            </a:r>
            <a:r>
              <a:rPr lang="ko-KR" altLang="en-US" sz="1400" dirty="0"/>
              <a:t>주관적인 리뷰와 평가</a:t>
            </a:r>
            <a:r>
              <a:rPr lang="en-US" altLang="ko-KR" sz="1400" dirty="0"/>
              <a:t>, </a:t>
            </a:r>
            <a:r>
              <a:rPr lang="ko-KR" altLang="en-US" sz="1400" dirty="0"/>
              <a:t>작은 지도 기능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b="1" dirty="0"/>
              <a:t>김준호 페르소나의 단점</a:t>
            </a:r>
          </a:p>
          <a:p>
            <a:r>
              <a:rPr lang="ko-KR" altLang="en-US" sz="1400" dirty="0"/>
              <a:t>다소 이상적인 사용자 이미지</a:t>
            </a:r>
          </a:p>
          <a:p>
            <a:r>
              <a:rPr lang="ko-KR" altLang="en-US" sz="1400" dirty="0"/>
              <a:t>감정적 요소 부족</a:t>
            </a:r>
          </a:p>
          <a:p>
            <a:r>
              <a:rPr lang="ko-KR" altLang="en-US" sz="1400" dirty="0"/>
              <a:t>구체적인 기술적 필요성 언급 부족</a:t>
            </a:r>
          </a:p>
          <a:p>
            <a:r>
              <a:rPr lang="ko-KR" altLang="en-US" sz="1400" dirty="0"/>
              <a:t>다양한 사용자 유형 반영 부족</a:t>
            </a:r>
          </a:p>
          <a:p>
            <a:r>
              <a:rPr lang="ko-KR" altLang="en-US" sz="1400" dirty="0"/>
              <a:t>특정된 상황과 성격을 가진 사용자로 모든 사용자층을 대표하기 어려움</a:t>
            </a:r>
          </a:p>
        </p:txBody>
      </p:sp>
    </p:spTree>
    <p:extLst>
      <p:ext uri="{BB962C8B-B14F-4D97-AF65-F5344CB8AC3E}">
        <p14:creationId xmlns:p14="http://schemas.microsoft.com/office/powerpoint/2010/main" val="27169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8B248-42E0-DE7B-49B8-48F71429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페르소나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F2E25D-EE52-46B1-B5C7-1EE79BD41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129" y="955620"/>
            <a:ext cx="4044474" cy="14407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dirty="0" smtClean="0"/>
              <a:t>연구진 페르소나는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배경적 요소에 집중한 모습이 보인다</a:t>
            </a:r>
            <a:r>
              <a:rPr lang="en-US" altLang="ko-KR" sz="1400" dirty="0" smtClean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>AI</a:t>
            </a:r>
            <a:r>
              <a:rPr lang="ko-KR" altLang="en-US" sz="1400" dirty="0" smtClean="0"/>
              <a:t>페르소나는 </a:t>
            </a:r>
            <a:r>
              <a:rPr lang="ko-KR" altLang="en-US" sz="1400" dirty="0" err="1" smtClean="0"/>
              <a:t>어플을</a:t>
            </a:r>
            <a:r>
              <a:rPr lang="ko-KR" altLang="en-US" sz="1400" dirty="0" smtClean="0"/>
              <a:t> 디자인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제작에 주의를 </a:t>
            </a:r>
            <a:r>
              <a:rPr lang="ko-KR" altLang="en-US" sz="1400" dirty="0" err="1" smtClean="0"/>
              <a:t>신경써야</a:t>
            </a:r>
            <a:r>
              <a:rPr lang="ko-KR" altLang="en-US" sz="1400" dirty="0" smtClean="0"/>
              <a:t> 할 부분에 대한 차이점에 더 초점을 맞춘 것 같다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706" y="114659"/>
            <a:ext cx="3542282" cy="5045398"/>
          </a:xfrm>
          <a:prstGeom prst="rect">
            <a:avLst/>
          </a:prstGeom>
        </p:spPr>
      </p:pic>
      <p:pic>
        <p:nvPicPr>
          <p:cNvPr id="5" name="Picture 5" descr="https://images.playground.com/f05ee98ce92945adab9a4970fdc4cc52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904" y="146189"/>
            <a:ext cx="1173984" cy="113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34" y="1052335"/>
            <a:ext cx="3680904" cy="4218165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19026" y="2435590"/>
            <a:ext cx="407429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김한솔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페르소나는 실질적인 직장인 생활과 첫 해외여행의 기대와 불안에 초점을 맞추고 있으며, 자유로운 여행 스타일을 선호하지만 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정보 부족으로 인한 스트레스를 피하고자 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김준호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페르소나는 잘 계획된 여행을 즐기면서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도 유연성을 유지하는 여행자이며, 다양한 기능을 통해 여행을 풍성하게 즐기고자 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두 페르소나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모두 여행의 편리함과 정보를 강조하고 있지만,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김준호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더 구체적이고 다채로운 요구 사항을 가지고 있으며, 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김한솔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 좀 더 감정적이고 직관적인 접근을 선호한다.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98228" y="5626963"/>
            <a:ext cx="45066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김준호</a:t>
            </a:r>
            <a:r>
              <a:rPr lang="ko-KR" altLang="en-US" sz="1200" dirty="0"/>
              <a:t>는 매우 구체적이고 상세한 배경과 성격 묘사를 통해 사용자 요구를 명확하게 파악할 수 </a:t>
            </a:r>
            <a:r>
              <a:rPr lang="ko-KR" altLang="en-US" sz="1200" dirty="0" smtClean="0"/>
              <a:t>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다양한 취미와 필요성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 목표를 제시하여 </a:t>
            </a:r>
            <a:r>
              <a:rPr lang="en-US" altLang="ko-KR" sz="1200" dirty="0"/>
              <a:t>UX </a:t>
            </a:r>
            <a:r>
              <a:rPr lang="ko-KR" altLang="en-US" sz="1200" dirty="0"/>
              <a:t>개선에 많은 도움을 줄 수 </a:t>
            </a:r>
            <a:r>
              <a:rPr lang="ko-KR" altLang="en-US" sz="1200" dirty="0" smtClean="0"/>
              <a:t>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다소 이상적인 사용자 이미지와 감정적 요소 부족</a:t>
            </a:r>
            <a:r>
              <a:rPr lang="en-US" altLang="ko-KR" sz="1200" dirty="0"/>
              <a:t>, </a:t>
            </a:r>
            <a:r>
              <a:rPr lang="ko-KR" altLang="en-US" sz="1200" dirty="0"/>
              <a:t>다양한 사용자 유형 반영의 한계가 </a:t>
            </a:r>
            <a:r>
              <a:rPr lang="ko-KR" altLang="en-US" sz="1200" dirty="0" smtClean="0"/>
              <a:t>있다</a:t>
            </a:r>
            <a:r>
              <a:rPr lang="en-US" altLang="ko-KR" sz="1200" dirty="0"/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87085" y="5823163"/>
            <a:ext cx="4506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</a:rPr>
              <a:t>김한솔</a:t>
            </a:r>
            <a:r>
              <a:rPr lang="ko-KR" altLang="en-US" sz="1200" dirty="0">
                <a:latin typeface="+mn-ea"/>
              </a:rPr>
              <a:t>은 현실적이고 구체적인 배경을 바탕으로 명확한 여행 스타일과 핵심 </a:t>
            </a:r>
            <a:r>
              <a:rPr lang="ko-KR" altLang="en-US" sz="1200" dirty="0" err="1">
                <a:latin typeface="+mn-ea"/>
              </a:rPr>
              <a:t>니즈를</a:t>
            </a:r>
            <a:r>
              <a:rPr lang="ko-KR" altLang="en-US" sz="1200" dirty="0">
                <a:latin typeface="+mn-ea"/>
              </a:rPr>
              <a:t> 제시하여 사용자 요구를 잘 반영하고 </a:t>
            </a:r>
            <a:r>
              <a:rPr lang="ko-KR" altLang="en-US" sz="1200" dirty="0" smtClean="0">
                <a:latin typeface="+mn-ea"/>
              </a:rPr>
              <a:t>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그러나 더 다양한 배경 정보와 구체적인 기술적 필요성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감정적 요소의 강조가 </a:t>
            </a:r>
            <a:r>
              <a:rPr lang="ko-KR" altLang="en-US" sz="1200" dirty="0" smtClean="0">
                <a:latin typeface="+mn-ea"/>
              </a:rPr>
              <a:t>필요하다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384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8B248-42E0-DE7B-49B8-48F71429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페르소나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706" y="114659"/>
            <a:ext cx="3542282" cy="5045398"/>
          </a:xfrm>
          <a:prstGeom prst="rect">
            <a:avLst/>
          </a:prstGeom>
        </p:spPr>
      </p:pic>
      <p:pic>
        <p:nvPicPr>
          <p:cNvPr id="5" name="Picture 5" descr="https://images.playground.com/f05ee98ce92945adab9a4970fdc4cc52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904" y="146189"/>
            <a:ext cx="1173984" cy="113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34" y="1052335"/>
            <a:ext cx="3680904" cy="4218165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077836" y="1121773"/>
            <a:ext cx="4074291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/>
              <a:t>왜 </a:t>
            </a:r>
            <a:r>
              <a:rPr lang="en-US" altLang="ko-KR" sz="1200" b="1" dirty="0"/>
              <a:t>A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B</a:t>
            </a:r>
            <a:r>
              <a:rPr lang="ko-KR" altLang="en-US" sz="1200" b="1" dirty="0"/>
              <a:t>가 다른 결과물이 나왔는지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혹은 유사한 결과물이 나왔는지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에 대한 고찰</a:t>
            </a:r>
            <a:endParaRPr lang="ko-KR" altLang="en-US" sz="1200" dirty="0"/>
          </a:p>
          <a:p>
            <a:r>
              <a:rPr lang="en-US" altLang="ko-KR" sz="1200" dirty="0"/>
              <a:t>A (</a:t>
            </a:r>
            <a:r>
              <a:rPr lang="ko-KR" altLang="en-US" sz="1200" dirty="0"/>
              <a:t>사람이 만든 페르소나</a:t>
            </a:r>
            <a:r>
              <a:rPr lang="en-US" altLang="ko-KR" sz="1200" dirty="0"/>
              <a:t>)</a:t>
            </a:r>
            <a:r>
              <a:rPr lang="ko-KR" altLang="en-US" sz="1200" dirty="0"/>
              <a:t>와 </a:t>
            </a:r>
            <a:r>
              <a:rPr lang="en-US" altLang="ko-KR" sz="1200" dirty="0"/>
              <a:t>B (</a:t>
            </a:r>
            <a:r>
              <a:rPr lang="ko-KR" altLang="en-US" sz="1200" dirty="0"/>
              <a:t>인공지능이 만든 페르소나</a:t>
            </a:r>
            <a:r>
              <a:rPr lang="en-US" altLang="ko-KR" sz="1200" dirty="0"/>
              <a:t>)</a:t>
            </a:r>
            <a:r>
              <a:rPr lang="ko-KR" altLang="en-US" sz="1200" dirty="0"/>
              <a:t>는 각각 다른 접근 방식과 정보 출처를 기반으로 만들어짐</a:t>
            </a:r>
            <a:r>
              <a:rPr lang="en-US" altLang="ko-KR" sz="1200" dirty="0"/>
              <a:t>. </a:t>
            </a:r>
          </a:p>
          <a:p>
            <a:pPr lvl="1"/>
            <a:r>
              <a:rPr lang="en-US" altLang="ko-KR" sz="1200" b="1" dirty="0" smtClean="0"/>
              <a:t>1. A</a:t>
            </a:r>
            <a:r>
              <a:rPr lang="ko-KR" altLang="en-US" sz="1200" dirty="0"/>
              <a:t>는 인간의 직관과 경험을 바탕으로</a:t>
            </a:r>
            <a:r>
              <a:rPr lang="en-US" altLang="ko-KR" sz="1200" dirty="0"/>
              <a:t>, </a:t>
            </a:r>
            <a:r>
              <a:rPr lang="ko-KR" altLang="en-US" sz="1200" dirty="0"/>
              <a:t>인터뷰와 실제 사용자 데이터를 통해 만들어졌기 때문에 현실적이고 구체적인 요소들이 강조됨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b="1" dirty="0" smtClean="0"/>
              <a:t>2. B</a:t>
            </a:r>
            <a:r>
              <a:rPr lang="ko-KR" altLang="en-US" sz="1200" dirty="0"/>
              <a:t>는 인공지능이 제공한 정보를 바탕으로</a:t>
            </a:r>
            <a:r>
              <a:rPr lang="en-US" altLang="ko-KR" sz="1200" dirty="0"/>
              <a:t>, </a:t>
            </a:r>
            <a:r>
              <a:rPr lang="ko-KR" altLang="en-US" sz="1200" dirty="0"/>
              <a:t>알고리즘과 데이터 패턴 인식을 통해 만들어졌기 때문에 체계적이고 분석적인 요소들이 강조됨</a:t>
            </a:r>
            <a:r>
              <a:rPr lang="en-US" altLang="ko-KR" sz="1200" dirty="0"/>
              <a:t>.</a:t>
            </a:r>
          </a:p>
          <a:p>
            <a:r>
              <a:rPr lang="ko-KR" altLang="en-US" sz="1200" b="1" dirty="0"/>
              <a:t>유사한 점</a:t>
            </a:r>
            <a:r>
              <a:rPr lang="en-US" altLang="ko-KR" sz="1200" dirty="0"/>
              <a:t>: </a:t>
            </a:r>
          </a:p>
          <a:p>
            <a:pPr lvl="1"/>
            <a:r>
              <a:rPr lang="en-US" altLang="ko-KR" sz="1200" dirty="0" smtClean="0"/>
              <a:t>1. </a:t>
            </a:r>
            <a:r>
              <a:rPr lang="ko-KR" altLang="en-US" sz="1200" dirty="0" smtClean="0"/>
              <a:t>두 </a:t>
            </a:r>
            <a:r>
              <a:rPr lang="ko-KR" altLang="en-US" sz="1200" dirty="0"/>
              <a:t>페르소나 모두 구체적인 배경 정보와 성격 묘사를 포함하고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여행 스타일과 서비스 이용 동기를 명확히 제시하고 있음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dirty="0" smtClean="0"/>
              <a:t>2. </a:t>
            </a:r>
            <a:r>
              <a:rPr lang="ko-KR" altLang="en-US" sz="1200" dirty="0" smtClean="0"/>
              <a:t>각 </a:t>
            </a:r>
            <a:r>
              <a:rPr lang="ko-KR" altLang="en-US" sz="1200" dirty="0"/>
              <a:t>페르소나는 사용자의 </a:t>
            </a:r>
            <a:r>
              <a:rPr lang="ko-KR" altLang="en-US" sz="1200" dirty="0" err="1"/>
              <a:t>니즈와</a:t>
            </a:r>
            <a:r>
              <a:rPr lang="ko-KR" altLang="en-US" sz="1200" dirty="0"/>
              <a:t> 불만 사항을 구체적으로 설명하여 </a:t>
            </a:r>
            <a:r>
              <a:rPr lang="en-US" altLang="ko-KR" sz="1200" dirty="0"/>
              <a:t>UX </a:t>
            </a:r>
            <a:r>
              <a:rPr lang="ko-KR" altLang="en-US" sz="1200" dirty="0"/>
              <a:t>개선에 필요한 </a:t>
            </a:r>
            <a:r>
              <a:rPr lang="ko-KR" altLang="en-US" sz="1200" dirty="0" err="1"/>
              <a:t>인사이트를</a:t>
            </a:r>
            <a:r>
              <a:rPr lang="ko-KR" altLang="en-US" sz="1200" dirty="0"/>
              <a:t> 제공함</a:t>
            </a:r>
            <a:r>
              <a:rPr lang="en-US" altLang="ko-KR" sz="1200" dirty="0"/>
              <a:t>.</a:t>
            </a:r>
          </a:p>
          <a:p>
            <a:r>
              <a:rPr lang="ko-KR" altLang="en-US" sz="1200" b="1" dirty="0"/>
              <a:t>다른 점</a:t>
            </a:r>
            <a:r>
              <a:rPr lang="en-US" altLang="ko-KR" sz="1200" dirty="0"/>
              <a:t>: </a:t>
            </a:r>
          </a:p>
          <a:p>
            <a:pPr lvl="1"/>
            <a:r>
              <a:rPr lang="en-US" altLang="ko-KR" sz="1200" b="1" dirty="0" smtClean="0"/>
              <a:t>- A</a:t>
            </a:r>
            <a:r>
              <a:rPr lang="ko-KR" altLang="en-US" sz="1200" dirty="0"/>
              <a:t>는 보다 현실적이고 감정적인 요소가 포함되어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구체적인 사회적 배경과 개인적 상황을 설명함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b="1" dirty="0" smtClean="0"/>
              <a:t>- B</a:t>
            </a:r>
            <a:r>
              <a:rPr lang="ko-KR" altLang="en-US" sz="1200" dirty="0"/>
              <a:t>는 체계적이고 분석적인 접근 방식을 취하며</a:t>
            </a:r>
            <a:r>
              <a:rPr lang="en-US" altLang="ko-KR" sz="1200" dirty="0"/>
              <a:t>, </a:t>
            </a:r>
            <a:r>
              <a:rPr lang="ko-KR" altLang="en-US" sz="1200" dirty="0"/>
              <a:t>구체적인 필요성</a:t>
            </a:r>
            <a:r>
              <a:rPr lang="en-US" altLang="ko-KR" sz="1200" dirty="0"/>
              <a:t>(Needs)</a:t>
            </a:r>
            <a:r>
              <a:rPr lang="ko-KR" altLang="en-US" sz="1200" dirty="0"/>
              <a:t>와 서비스 목표</a:t>
            </a:r>
            <a:r>
              <a:rPr lang="en-US" altLang="ko-KR" sz="1200" dirty="0"/>
              <a:t>, </a:t>
            </a:r>
            <a:r>
              <a:rPr lang="ko-KR" altLang="en-US" sz="1200" dirty="0"/>
              <a:t>불만 사항을 명확히 제시함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382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8B248-42E0-DE7B-49B8-48F71429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페르소나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706" y="114659"/>
            <a:ext cx="3542282" cy="5045398"/>
          </a:xfrm>
          <a:prstGeom prst="rect">
            <a:avLst/>
          </a:prstGeom>
        </p:spPr>
      </p:pic>
      <p:pic>
        <p:nvPicPr>
          <p:cNvPr id="5" name="Picture 5" descr="https://images.playground.com/f05ee98ce92945adab9a4970fdc4cc52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904" y="146189"/>
            <a:ext cx="1173984" cy="113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34" y="1052335"/>
            <a:ext cx="3680904" cy="4218165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077836" y="1991242"/>
            <a:ext cx="4074291" cy="297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/>
              <a:t>B </a:t>
            </a:r>
            <a:r>
              <a:rPr lang="ko-KR" altLang="en-US" sz="1100" b="1" dirty="0"/>
              <a:t>결과물이 더 잘 나왔는지 혹은 더 잘 나오지 않았는지에 대한 고찰</a:t>
            </a:r>
          </a:p>
          <a:p>
            <a:r>
              <a:rPr lang="en-US" altLang="ko-KR" sz="1100" b="1" dirty="0"/>
              <a:t>B </a:t>
            </a:r>
            <a:r>
              <a:rPr lang="ko-KR" altLang="en-US" sz="1100" b="1" dirty="0"/>
              <a:t>결과물이 잘 나온 부분</a:t>
            </a:r>
            <a:r>
              <a:rPr lang="en-US" altLang="ko-KR" sz="1100" dirty="0"/>
              <a:t>: </a:t>
            </a:r>
          </a:p>
          <a:p>
            <a:pPr lvl="1"/>
            <a:r>
              <a:rPr lang="en-US" altLang="ko-KR" sz="1100" dirty="0" smtClean="0"/>
              <a:t>1. </a:t>
            </a:r>
            <a:r>
              <a:rPr lang="ko-KR" altLang="en-US" sz="1100" dirty="0" smtClean="0"/>
              <a:t>구체적인 </a:t>
            </a:r>
            <a:r>
              <a:rPr lang="ko-KR" altLang="en-US" sz="1100" dirty="0"/>
              <a:t>필요성</a:t>
            </a:r>
            <a:r>
              <a:rPr lang="en-US" altLang="ko-KR" sz="1100" dirty="0"/>
              <a:t>(Needs)</a:t>
            </a:r>
            <a:r>
              <a:rPr lang="ko-KR" altLang="en-US" sz="1100" dirty="0"/>
              <a:t>와 서비스 목표를 명확하게 제시하여</a:t>
            </a:r>
            <a:r>
              <a:rPr lang="en-US" altLang="ko-KR" sz="1100" dirty="0"/>
              <a:t>, UX </a:t>
            </a:r>
            <a:r>
              <a:rPr lang="ko-KR" altLang="en-US" sz="1100" dirty="0"/>
              <a:t>설계 및 개선에 필요한 명확한 지침을 제공함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100" dirty="0" smtClean="0"/>
              <a:t>2. </a:t>
            </a:r>
            <a:r>
              <a:rPr lang="ko-KR" altLang="en-US" sz="1100" dirty="0" smtClean="0"/>
              <a:t>상세한 </a:t>
            </a:r>
            <a:r>
              <a:rPr lang="ko-KR" altLang="en-US" sz="1100" dirty="0"/>
              <a:t>성격 묘사와 다양한 취미</a:t>
            </a:r>
            <a:r>
              <a:rPr lang="en-US" altLang="ko-KR" sz="1100" dirty="0"/>
              <a:t>, </a:t>
            </a:r>
            <a:r>
              <a:rPr lang="ko-KR" altLang="en-US" sz="1100" dirty="0"/>
              <a:t>관심사를 포함하여 사용자에 대한 전반적인 이해를 높임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100" dirty="0" smtClean="0"/>
              <a:t>3. </a:t>
            </a:r>
            <a:r>
              <a:rPr lang="ko-KR" altLang="en-US" sz="1100" dirty="0" smtClean="0"/>
              <a:t>명확한 </a:t>
            </a:r>
            <a:r>
              <a:rPr lang="ko-KR" altLang="en-US" sz="1100" dirty="0"/>
              <a:t>서비스 이용 동기와 불만 사항을 통해 사용자 경험 개선의 구체적인 방향성을 제시함</a:t>
            </a:r>
            <a:r>
              <a:rPr lang="en-US" altLang="ko-KR" sz="1100" dirty="0"/>
              <a:t>.</a:t>
            </a:r>
          </a:p>
          <a:p>
            <a:r>
              <a:rPr lang="en-US" altLang="ko-KR" sz="1100" b="1" dirty="0"/>
              <a:t>B </a:t>
            </a:r>
            <a:r>
              <a:rPr lang="ko-KR" altLang="en-US" sz="1100" b="1" dirty="0"/>
              <a:t>결과물이 덜 잘 나온 부분</a:t>
            </a:r>
            <a:r>
              <a:rPr lang="en-US" altLang="ko-KR" sz="1100" dirty="0"/>
              <a:t>: </a:t>
            </a:r>
          </a:p>
          <a:p>
            <a:pPr lvl="1"/>
            <a:r>
              <a:rPr lang="en-US" altLang="ko-KR" sz="1100" dirty="0" smtClean="0"/>
              <a:t>1. </a:t>
            </a:r>
            <a:r>
              <a:rPr lang="ko-KR" altLang="en-US" sz="1100" dirty="0" smtClean="0"/>
              <a:t>다소 </a:t>
            </a:r>
            <a:r>
              <a:rPr lang="ko-KR" altLang="en-US" sz="1100" dirty="0"/>
              <a:t>이상적인 사용자 이미지를 제공하여</a:t>
            </a:r>
            <a:r>
              <a:rPr lang="en-US" altLang="ko-KR" sz="1100" dirty="0"/>
              <a:t>, </a:t>
            </a:r>
            <a:r>
              <a:rPr lang="ko-KR" altLang="en-US" sz="1100" dirty="0"/>
              <a:t>현실적인 사용자와의 괴리가 발생할 수 있음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100" dirty="0" smtClean="0"/>
              <a:t>2. </a:t>
            </a:r>
            <a:r>
              <a:rPr lang="ko-KR" altLang="en-US" sz="1100" dirty="0" smtClean="0"/>
              <a:t>감정적 </a:t>
            </a:r>
            <a:r>
              <a:rPr lang="ko-KR" altLang="en-US" sz="1100" dirty="0"/>
              <a:t>요소가 부족하여 사용자의 직관적이고 감정적인 반응을 충분히 반영하지 못할 수 있음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100" dirty="0" smtClean="0"/>
              <a:t>3. </a:t>
            </a:r>
            <a:r>
              <a:rPr lang="ko-KR" altLang="en-US" sz="1100" dirty="0" smtClean="0"/>
              <a:t>다양한 </a:t>
            </a:r>
            <a:r>
              <a:rPr lang="ko-KR" altLang="en-US" sz="1100" dirty="0"/>
              <a:t>사용자 유형을 반영하는 데 한계가 있어</a:t>
            </a:r>
            <a:r>
              <a:rPr lang="en-US" altLang="ko-KR" sz="1100" dirty="0"/>
              <a:t>, </a:t>
            </a:r>
            <a:r>
              <a:rPr lang="ko-KR" altLang="en-US" sz="1100" dirty="0"/>
              <a:t>특정 사용자 층에만 집중될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7621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8B248-42E0-DE7B-49B8-48F71429D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페르소나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706" y="114659"/>
            <a:ext cx="3542282" cy="5045398"/>
          </a:xfrm>
          <a:prstGeom prst="rect">
            <a:avLst/>
          </a:prstGeom>
        </p:spPr>
      </p:pic>
      <p:pic>
        <p:nvPicPr>
          <p:cNvPr id="5" name="Picture 5" descr="https://images.playground.com/f05ee98ce92945adab9a4970fdc4cc52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904" y="146189"/>
            <a:ext cx="1173984" cy="113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34" y="1052335"/>
            <a:ext cx="3680904" cy="4218165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077836" y="975581"/>
            <a:ext cx="4074291" cy="500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/>
              <a:t>B</a:t>
            </a:r>
            <a:r>
              <a:rPr lang="ko-KR" altLang="en-US" sz="1100" b="1" dirty="0"/>
              <a:t>를 통한 결과물이 만족스럽게 나오기 위한 방법에 대한 제안</a:t>
            </a:r>
          </a:p>
          <a:p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프롬프트 제안</a:t>
            </a:r>
            <a:r>
              <a:rPr lang="en-US" altLang="ko-KR" sz="1100" b="1" dirty="0" smtClean="0"/>
              <a:t>)</a:t>
            </a:r>
            <a:r>
              <a:rPr lang="en-US" altLang="ko-KR" sz="1100" dirty="0" smtClean="0"/>
              <a:t>: </a:t>
            </a:r>
            <a:endParaRPr lang="en-US" altLang="ko-KR" sz="1100" dirty="0"/>
          </a:p>
          <a:p>
            <a:pPr lvl="1"/>
            <a:r>
              <a:rPr lang="en-US" altLang="ko-KR" sz="1100" dirty="0" smtClean="0"/>
              <a:t>1. </a:t>
            </a:r>
            <a:r>
              <a:rPr lang="ko-KR" altLang="en-US" sz="1100" dirty="0" smtClean="0"/>
              <a:t>인공지능이 </a:t>
            </a:r>
            <a:r>
              <a:rPr lang="ko-KR" altLang="en-US" sz="1100" dirty="0"/>
              <a:t>생성하는 페르소나에 감정적 요소와 직관적인 반응을 반영하도록 프롬프트를 구체화해야 함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pPr lvl="1"/>
            <a:r>
              <a:rPr lang="ko-KR" altLang="en-US" sz="1100" dirty="0" smtClean="0"/>
              <a:t>예를 </a:t>
            </a:r>
            <a:r>
              <a:rPr lang="ko-KR" altLang="en-US" sz="1100" dirty="0"/>
              <a:t>들어</a:t>
            </a:r>
            <a:r>
              <a:rPr lang="en-US" altLang="ko-KR" sz="1100" dirty="0"/>
              <a:t>, "</a:t>
            </a:r>
            <a:r>
              <a:rPr lang="ko-KR" altLang="en-US" sz="1100" dirty="0"/>
              <a:t>사용자가 여행 중 느끼는 감정과 직관적인 반응을 자세히 설명해주세요</a:t>
            </a:r>
            <a:r>
              <a:rPr lang="en-US" altLang="ko-KR" sz="1100" dirty="0"/>
              <a:t>"</a:t>
            </a:r>
            <a:r>
              <a:rPr lang="ko-KR" altLang="en-US" sz="1100" dirty="0"/>
              <a:t>와 같은 요청을 추가해야 함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100" dirty="0" smtClean="0"/>
              <a:t>2. </a:t>
            </a:r>
            <a:r>
              <a:rPr lang="ko-KR" altLang="en-US" sz="1100" dirty="0" smtClean="0"/>
              <a:t>다양한 </a:t>
            </a:r>
            <a:r>
              <a:rPr lang="ko-KR" altLang="en-US" sz="1100" dirty="0"/>
              <a:t>사용자 유형을 반영할 수 있도록</a:t>
            </a:r>
            <a:r>
              <a:rPr lang="en-US" altLang="ko-KR" sz="1100" dirty="0"/>
              <a:t>, "</a:t>
            </a:r>
            <a:r>
              <a:rPr lang="ko-KR" altLang="en-US" sz="1100" dirty="0"/>
              <a:t>다양한 성격 유형과 여행 스타일을 가진 사용자들을 포함해줘</a:t>
            </a:r>
            <a:r>
              <a:rPr lang="en-US" altLang="ko-KR" sz="1100" dirty="0"/>
              <a:t>"</a:t>
            </a:r>
            <a:r>
              <a:rPr lang="ko-KR" altLang="en-US" sz="1100" dirty="0"/>
              <a:t>와 같은 요청을 추가하여 더 폭넓은 페르소나를 생성하도록 해야 함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100" dirty="0" smtClean="0"/>
              <a:t>3. </a:t>
            </a:r>
            <a:r>
              <a:rPr lang="ko-KR" altLang="en-US" sz="1100" dirty="0" smtClean="0"/>
              <a:t>기술적 </a:t>
            </a:r>
            <a:r>
              <a:rPr lang="ko-KR" altLang="en-US" sz="1100" dirty="0"/>
              <a:t>필요성에 대한 구체적인 설명을 포함하도록</a:t>
            </a:r>
            <a:r>
              <a:rPr lang="en-US" altLang="ko-KR" sz="1100" dirty="0"/>
              <a:t>, "</a:t>
            </a:r>
            <a:r>
              <a:rPr lang="ko-KR" altLang="en-US" sz="1100" dirty="0"/>
              <a:t>사용자가 필요로 하는 구체적인 기능과 그 이유를 설명해주세요</a:t>
            </a:r>
            <a:r>
              <a:rPr lang="en-US" altLang="ko-KR" sz="1100" dirty="0"/>
              <a:t>"</a:t>
            </a:r>
            <a:r>
              <a:rPr lang="ko-KR" altLang="en-US" sz="1100" dirty="0"/>
              <a:t>와 같은 프롬프트를 추가해야 함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추가적인 데이터 수집 및 분석</a:t>
            </a:r>
            <a:r>
              <a:rPr lang="en-US" altLang="ko-KR" sz="1100" dirty="0"/>
              <a:t>: </a:t>
            </a:r>
          </a:p>
          <a:p>
            <a:pPr lvl="1"/>
            <a:r>
              <a:rPr lang="en-US" altLang="ko-KR" sz="1100" dirty="0" smtClean="0"/>
              <a:t>1. </a:t>
            </a:r>
            <a:r>
              <a:rPr lang="ko-KR" altLang="en-US" sz="1100" dirty="0" smtClean="0"/>
              <a:t>인공지능이 </a:t>
            </a:r>
            <a:r>
              <a:rPr lang="ko-KR" altLang="en-US" sz="1100" dirty="0"/>
              <a:t>보다 현실적이고 다양한 데이터를 학습할 수 있도록</a:t>
            </a:r>
            <a:r>
              <a:rPr lang="en-US" altLang="ko-KR" sz="1100" dirty="0"/>
              <a:t>, </a:t>
            </a:r>
            <a:r>
              <a:rPr lang="ko-KR" altLang="en-US" sz="1100" dirty="0"/>
              <a:t>다양한 사용자 인터뷰 데이터와 실제 사용자 경험을 반영한 데이터를 추가로 수집하고 분석해야 함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100" dirty="0" smtClean="0"/>
              <a:t>2. </a:t>
            </a:r>
            <a:r>
              <a:rPr lang="ko-KR" altLang="en-US" sz="1100" dirty="0" smtClean="0"/>
              <a:t>감정적 </a:t>
            </a:r>
            <a:r>
              <a:rPr lang="ko-KR" altLang="en-US" sz="1100" dirty="0"/>
              <a:t>요소와 직관적인 반응을 반영한 </a:t>
            </a:r>
            <a:r>
              <a:rPr lang="ko-KR" altLang="en-US" sz="1100" dirty="0" err="1"/>
              <a:t>데이터셋을</a:t>
            </a:r>
            <a:r>
              <a:rPr lang="ko-KR" altLang="en-US" sz="1100" dirty="0"/>
              <a:t> 구축하여</a:t>
            </a:r>
            <a:r>
              <a:rPr lang="en-US" altLang="ko-KR" sz="1100" dirty="0"/>
              <a:t>, </a:t>
            </a:r>
            <a:r>
              <a:rPr lang="ko-KR" altLang="en-US" sz="1100" dirty="0"/>
              <a:t>인공지능이 이를 학습하고 반영할 수 있도록 해야 함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다양한 페르소나 생성</a:t>
            </a:r>
            <a:r>
              <a:rPr lang="en-US" altLang="ko-KR" sz="1100" dirty="0"/>
              <a:t>: </a:t>
            </a:r>
          </a:p>
          <a:p>
            <a:pPr lvl="1"/>
            <a:r>
              <a:rPr lang="en-US" altLang="ko-KR" sz="1100" dirty="0" smtClean="0"/>
              <a:t>1. </a:t>
            </a:r>
            <a:r>
              <a:rPr lang="ko-KR" altLang="en-US" sz="1100" dirty="0" smtClean="0"/>
              <a:t>하나의 </a:t>
            </a:r>
            <a:r>
              <a:rPr lang="ko-KR" altLang="en-US" sz="1100" dirty="0"/>
              <a:t>페르소나에만 집중하지 않고</a:t>
            </a:r>
            <a:r>
              <a:rPr lang="en-US" altLang="ko-KR" sz="1100" dirty="0"/>
              <a:t>, </a:t>
            </a:r>
            <a:r>
              <a:rPr lang="ko-KR" altLang="en-US" sz="1100" dirty="0"/>
              <a:t>다양한 성격 유형과 여행 스타일을 반영한 여러 개의 페르소나를 생성하여</a:t>
            </a:r>
            <a:r>
              <a:rPr lang="en-US" altLang="ko-KR" sz="1100" dirty="0"/>
              <a:t>, </a:t>
            </a:r>
            <a:r>
              <a:rPr lang="ko-KR" altLang="en-US" sz="1100" dirty="0"/>
              <a:t>다양한 사용자 요구를 충족시킬 수 있도록 해야 함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100" dirty="0" smtClean="0"/>
              <a:t>2. </a:t>
            </a:r>
            <a:r>
              <a:rPr lang="ko-KR" altLang="en-US" sz="1100" dirty="0" smtClean="0"/>
              <a:t>각 </a:t>
            </a:r>
            <a:r>
              <a:rPr lang="ko-KR" altLang="en-US" sz="1100" dirty="0"/>
              <a:t>페르소나의 강점과 약점을 비교 분석하여</a:t>
            </a:r>
            <a:r>
              <a:rPr lang="en-US" altLang="ko-KR" sz="1100" dirty="0"/>
              <a:t>, </a:t>
            </a:r>
            <a:r>
              <a:rPr lang="ko-KR" altLang="en-US" sz="1100" dirty="0"/>
              <a:t>이를 종합적으로 반영한 최종 페르소나를 도출해야 함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7767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22E1B-EFAC-EA18-0B51-917A3B92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를 이용한 와이어프레임 </a:t>
            </a:r>
            <a:r>
              <a:rPr lang="en-US" altLang="ko-KR" sz="4000" dirty="0"/>
              <a:t>– </a:t>
            </a:r>
            <a:r>
              <a:rPr lang="ko-KR" altLang="en-US" sz="4000" dirty="0"/>
              <a:t>툴</a:t>
            </a:r>
            <a:r>
              <a:rPr lang="en-US" altLang="ko-KR" sz="4000" dirty="0"/>
              <a:t>, </a:t>
            </a:r>
            <a:r>
              <a:rPr lang="ko-KR" altLang="en-US" sz="4000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6A894-1868-88E0-003E-DBE5FA27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Wireframe designer (</a:t>
            </a:r>
            <a:r>
              <a:rPr lang="en-US" altLang="ko-KR" dirty="0" err="1" smtClean="0"/>
              <a:t>Figma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96" y="2987556"/>
            <a:ext cx="6509608" cy="33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22E1B-EFAC-EA18-0B51-917A3B92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를 이용한 와이어프레임 </a:t>
            </a:r>
            <a:r>
              <a:rPr lang="en-US" altLang="ko-KR" sz="4000" dirty="0"/>
              <a:t>– </a:t>
            </a:r>
            <a:r>
              <a:rPr lang="ko-KR" altLang="en-US" sz="4000" dirty="0"/>
              <a:t>툴</a:t>
            </a:r>
            <a:r>
              <a:rPr lang="en-US" altLang="ko-KR" sz="4000" dirty="0"/>
              <a:t>, </a:t>
            </a:r>
            <a:r>
              <a:rPr lang="ko-KR" altLang="en-US" sz="4000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6A894-1868-88E0-003E-DBE5FA27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17" y="1373680"/>
            <a:ext cx="10515600" cy="4351338"/>
          </a:xfrm>
        </p:spPr>
        <p:txBody>
          <a:bodyPr/>
          <a:lstStyle/>
          <a:p>
            <a:r>
              <a:rPr lang="en-US" altLang="ko-KR" dirty="0"/>
              <a:t>Wireframe designer (</a:t>
            </a:r>
            <a:r>
              <a:rPr lang="en-US" altLang="ko-KR" dirty="0" err="1" smtClean="0"/>
              <a:t>Figma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Input                                                            Output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2248" y="2307746"/>
            <a:ext cx="551267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9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 매거진 페이지</a:t>
            </a:r>
            <a:endParaRPr lang="ko-KR" altLang="en-US" sz="9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입력 프롬프트 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 어플리케이션을 </a:t>
            </a:r>
            <a:r>
              <a:rPr lang="ko-KR" altLang="en-US" sz="9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제작할거야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앱 이름은 ‘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Triple’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이고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화면 상단에는 </a:t>
            </a:r>
            <a:r>
              <a:rPr lang="ko-KR" altLang="en-US" sz="9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검색창이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바로 아래에는 ‘국내’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,‘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국외’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,‘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전체’ 내비게이션 버튼을 만들어줘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그 아래에는 ‘전체 여행지 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Best 10’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항목이 있어야 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 컨텐츠의 목록 좌측에는 각 여행지에 해당하는 사진이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우측에는 여행지 이름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국가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여행지 설명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카테고리가 들어가면 좋겠어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여행지 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Best 10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아래에는 인기 도시가 같은 방식으로 표시되었으면 좋겠고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그 아래에는 다른 사용자의 여행 기록이 담긴 인기 여행기가 같은 방식으로 나타났으면 좋겠어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이렇게 디자인 해줘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1)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여행지 </a:t>
            </a:r>
            <a:endParaRPr lang="ko-KR" altLang="en-US" sz="9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 매거진 페이지의 하위 페이지로 여행지 페이지를 만들고 싶어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여행지 페이지에는 상위 페이지에서 선택한 여행지의 설명이 </a:t>
            </a:r>
            <a:r>
              <a:rPr lang="ko-KR" altLang="en-US" sz="9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나와야해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화면 상단에는 ‘여행지 이름’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‘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방문자들의 평균 </a:t>
            </a:r>
            <a:r>
              <a:rPr lang="ko-KR" altLang="en-US" sz="9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별점’이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나와야 하고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바로 아래에는 여행지를 대표할 수 있는 사진이 나왔으면 좋겠어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그 아래로는 여행지 </a:t>
            </a:r>
            <a:r>
              <a:rPr lang="ko-KR" altLang="en-US" sz="9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소개글이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나오고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바로 하단에는 여행지 위치를 확인할 수 있게 지도가 </a:t>
            </a:r>
            <a:r>
              <a:rPr lang="ko-KR" altLang="en-US" sz="9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표시되어야해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마지막으로 하단에는 방문자들의 리뷰 목록이 생성되게 디자인 해줘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2)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도시</a:t>
            </a:r>
            <a:endParaRPr lang="ko-KR" altLang="en-US" sz="9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 </a:t>
            </a:r>
            <a:r>
              <a:rPr lang="ko-KR" altLang="en-US" sz="9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메거진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페이지의 하위 페이지로 도시 페이지를 만들고 싶어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도시 페이지에는 상위 페이지에서 선택한 도시의 설명과 도시 이름이 </a:t>
            </a:r>
            <a:r>
              <a:rPr lang="ko-KR" altLang="en-US" sz="9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나와야해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바로 아래에는 가이드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항공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숙소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여행지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맛집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여행기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리뷰 버튼이 포함된 내비게이션 바를 위치 시켜줘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각 내비게이션 바 항목을 눌렀을 때 관련된 목록들이 하단에 표시되게 디자인 해줘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06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22E1B-EFAC-EA18-0B51-917A3B92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를 이용한 와이어프레임 </a:t>
            </a:r>
            <a:r>
              <a:rPr lang="en-US" altLang="ko-KR" sz="4000" dirty="0"/>
              <a:t>– </a:t>
            </a:r>
            <a:r>
              <a:rPr lang="ko-KR" altLang="en-US" sz="4000" dirty="0"/>
              <a:t>툴</a:t>
            </a:r>
            <a:r>
              <a:rPr lang="en-US" altLang="ko-KR" sz="4000" dirty="0"/>
              <a:t>, </a:t>
            </a:r>
            <a:r>
              <a:rPr lang="ko-KR" altLang="en-US" sz="4000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6A894-1868-88E0-003E-DBE5FA27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17" y="1373680"/>
            <a:ext cx="10515600" cy="4351338"/>
          </a:xfrm>
        </p:spPr>
        <p:txBody>
          <a:bodyPr/>
          <a:lstStyle/>
          <a:p>
            <a:r>
              <a:rPr lang="en-US" altLang="ko-KR" dirty="0"/>
              <a:t>Wireframe designer (</a:t>
            </a:r>
            <a:r>
              <a:rPr lang="en-US" altLang="ko-KR" dirty="0" err="1" smtClean="0"/>
              <a:t>Figma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Input                                                            Output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2248" y="2307746"/>
            <a:ext cx="55126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예약 </a:t>
            </a:r>
            <a:r>
              <a:rPr lang="ko-KR" altLang="en-US" sz="1200" b="1" dirty="0"/>
              <a:t>페이지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입력 프롬프트 </a:t>
            </a:r>
            <a:r>
              <a:rPr lang="en-US" altLang="ko-KR" sz="1200" dirty="0"/>
              <a:t>: </a:t>
            </a:r>
            <a:r>
              <a:rPr lang="ko-KR" altLang="en-US" sz="1200" dirty="0"/>
              <a:t>여행 내에서 발생할 수 있는 예약 내용들에 대해 예약이 가능한 페이지를 만들어줘</a:t>
            </a:r>
            <a:r>
              <a:rPr lang="en-US" altLang="ko-KR" sz="1200" dirty="0"/>
              <a:t>. </a:t>
            </a:r>
            <a:r>
              <a:rPr lang="ko-KR" altLang="en-US" sz="1200" dirty="0"/>
              <a:t>화면 </a:t>
            </a:r>
            <a:r>
              <a:rPr lang="ko-KR" altLang="en-US" sz="1200" dirty="0" err="1"/>
              <a:t>최상단에는</a:t>
            </a:r>
            <a:r>
              <a:rPr lang="ko-KR" altLang="en-US" sz="1200" dirty="0"/>
              <a:t> 예약 관련 </a:t>
            </a:r>
            <a:r>
              <a:rPr lang="ko-KR" altLang="en-US" sz="1200" dirty="0" err="1"/>
              <a:t>검색창이</a:t>
            </a:r>
            <a:r>
              <a:rPr lang="ko-KR" altLang="en-US" sz="1200" dirty="0"/>
              <a:t> 생성되어야 하고</a:t>
            </a:r>
            <a:r>
              <a:rPr lang="en-US" altLang="ko-KR" sz="1200" dirty="0"/>
              <a:t>, </a:t>
            </a:r>
            <a:r>
              <a:rPr lang="ko-KR" altLang="en-US" sz="1200" dirty="0"/>
              <a:t>바로 하단에는 항공권</a:t>
            </a:r>
            <a:r>
              <a:rPr lang="en-US" altLang="ko-KR" sz="1200" dirty="0"/>
              <a:t>, </a:t>
            </a:r>
            <a:r>
              <a:rPr lang="ko-KR" altLang="en-US" sz="1200" dirty="0"/>
              <a:t>숙소</a:t>
            </a:r>
            <a:r>
              <a:rPr lang="en-US" altLang="ko-KR" sz="1200" dirty="0"/>
              <a:t>, </a:t>
            </a:r>
            <a:r>
              <a:rPr lang="ko-KR" altLang="en-US" sz="1200" dirty="0"/>
              <a:t>티켓</a:t>
            </a:r>
            <a:r>
              <a:rPr lang="en-US" altLang="ko-KR" sz="1200" dirty="0"/>
              <a:t>, </a:t>
            </a:r>
            <a:r>
              <a:rPr lang="ko-KR" altLang="en-US" sz="1200" dirty="0"/>
              <a:t>교통</a:t>
            </a:r>
            <a:r>
              <a:rPr lang="en-US" altLang="ko-KR" sz="1200" dirty="0"/>
              <a:t>/</a:t>
            </a:r>
            <a:r>
              <a:rPr lang="ko-KR" altLang="en-US" sz="1200" dirty="0"/>
              <a:t>패스</a:t>
            </a:r>
            <a:r>
              <a:rPr lang="en-US" altLang="ko-KR" sz="1200" dirty="0"/>
              <a:t>, </a:t>
            </a:r>
            <a:r>
              <a:rPr lang="ko-KR" altLang="en-US" sz="1200" dirty="0"/>
              <a:t>보험</a:t>
            </a:r>
            <a:r>
              <a:rPr lang="en-US" altLang="ko-KR" sz="1200" dirty="0"/>
              <a:t>, </a:t>
            </a:r>
            <a:r>
              <a:rPr lang="ko-KR" altLang="en-US" sz="1200" dirty="0"/>
              <a:t>유심</a:t>
            </a:r>
            <a:r>
              <a:rPr lang="en-US" altLang="ko-KR" sz="1200" dirty="0"/>
              <a:t>, </a:t>
            </a:r>
            <a:r>
              <a:rPr lang="ko-KR" altLang="en-US" sz="1200" dirty="0"/>
              <a:t>투어 내비게이션 버튼이 </a:t>
            </a:r>
            <a:r>
              <a:rPr lang="ko-KR" altLang="en-US" sz="1200" dirty="0" err="1"/>
              <a:t>생성되어야해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그 아래쪽에는 저장된 여행상품 컨텐츠를 사진과 카테고리</a:t>
            </a:r>
            <a:r>
              <a:rPr lang="en-US" altLang="ko-KR" sz="1200" dirty="0"/>
              <a:t>, </a:t>
            </a:r>
            <a:r>
              <a:rPr lang="ko-KR" altLang="en-US" sz="1200" dirty="0"/>
              <a:t>여행상품명이 보이는 목록을 생성해줘</a:t>
            </a:r>
            <a:r>
              <a:rPr lang="en-US" altLang="ko-KR" sz="1200" dirty="0"/>
              <a:t>. </a:t>
            </a:r>
            <a:r>
              <a:rPr lang="ko-KR" altLang="en-US" sz="1200" dirty="0"/>
              <a:t>바로 아래에는 매거진에서 최근 본 상품 목록을 띄워줘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화면 </a:t>
            </a:r>
            <a:r>
              <a:rPr lang="ko-KR" altLang="en-US" sz="1200" dirty="0" err="1"/>
              <a:t>최하단에는</a:t>
            </a:r>
            <a:r>
              <a:rPr lang="ko-KR" altLang="en-US" sz="1200" dirty="0"/>
              <a:t> 여행 매거진</a:t>
            </a:r>
            <a:r>
              <a:rPr lang="en-US" altLang="ko-KR" sz="1200" dirty="0"/>
              <a:t>, </a:t>
            </a:r>
            <a:r>
              <a:rPr lang="ko-KR" altLang="en-US" sz="1200" dirty="0"/>
              <a:t>예약</a:t>
            </a:r>
            <a:r>
              <a:rPr lang="en-US" altLang="ko-KR" sz="1200" dirty="0"/>
              <a:t>, </a:t>
            </a:r>
            <a:r>
              <a:rPr lang="ko-KR" altLang="en-US" sz="1200" dirty="0"/>
              <a:t>일정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마이페이지</a:t>
            </a:r>
            <a:r>
              <a:rPr lang="ko-KR" altLang="en-US" sz="1200" dirty="0"/>
              <a:t> 아이콘이 포함된 내비게이션 바가 보이도록 디자인 해줘 </a:t>
            </a:r>
          </a:p>
        </p:txBody>
      </p:sp>
    </p:spTree>
    <p:extLst>
      <p:ext uri="{BB962C8B-B14F-4D97-AF65-F5344CB8AC3E}">
        <p14:creationId xmlns:p14="http://schemas.microsoft.com/office/powerpoint/2010/main" val="989141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22E1B-EFAC-EA18-0B51-917A3B92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를 이용한 와이어프레임 </a:t>
            </a:r>
            <a:r>
              <a:rPr lang="en-US" altLang="ko-KR" sz="4000" dirty="0"/>
              <a:t>– </a:t>
            </a:r>
            <a:r>
              <a:rPr lang="ko-KR" altLang="en-US" sz="4000" dirty="0"/>
              <a:t>툴</a:t>
            </a:r>
            <a:r>
              <a:rPr lang="en-US" altLang="ko-KR" sz="4000" dirty="0"/>
              <a:t>, </a:t>
            </a:r>
            <a:r>
              <a:rPr lang="ko-KR" altLang="en-US" sz="4000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6A894-1868-88E0-003E-DBE5FA27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17" y="1373680"/>
            <a:ext cx="10515600" cy="4351338"/>
          </a:xfrm>
        </p:spPr>
        <p:txBody>
          <a:bodyPr/>
          <a:lstStyle/>
          <a:p>
            <a:r>
              <a:rPr lang="en-US" altLang="ko-KR" dirty="0"/>
              <a:t>Wireframe designer (</a:t>
            </a:r>
            <a:r>
              <a:rPr lang="en-US" altLang="ko-KR" dirty="0" err="1" smtClean="0"/>
              <a:t>Figma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Input                                                            Output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2248" y="2307746"/>
            <a:ext cx="5512676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100" b="1" dirty="0" smtClean="0"/>
              <a:t>3. </a:t>
            </a:r>
            <a:r>
              <a:rPr lang="ko-KR" altLang="en-US" sz="1100" b="1" dirty="0" smtClean="0"/>
              <a:t>일정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없을 때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페이지</a:t>
            </a:r>
            <a:endParaRPr lang="ko-KR" altLang="en-US" sz="1100" dirty="0"/>
          </a:p>
          <a:p>
            <a:pPr fontAlgn="base"/>
            <a:r>
              <a:rPr lang="ko-KR" altLang="en-US" sz="1100" dirty="0"/>
              <a:t>입력 프롬프트 </a:t>
            </a:r>
            <a:r>
              <a:rPr lang="en-US" altLang="ko-KR" sz="1100" dirty="0"/>
              <a:t>:</a:t>
            </a:r>
            <a:r>
              <a:rPr lang="ko-KR" altLang="en-US" sz="1100" dirty="0"/>
              <a:t>　여행 일정을 만들 수 있는 페이지를 </a:t>
            </a:r>
            <a:r>
              <a:rPr lang="ko-KR" altLang="en-US" sz="1100" dirty="0" err="1"/>
              <a:t>제작해야해</a:t>
            </a:r>
            <a:r>
              <a:rPr lang="en-US" altLang="ko-KR" sz="1100" dirty="0"/>
              <a:t>. </a:t>
            </a:r>
            <a:r>
              <a:rPr lang="ko-KR" altLang="en-US" sz="1100" dirty="0"/>
              <a:t>여행 일정 만들기 버튼을 화면 상단에 만들어주고</a:t>
            </a:r>
            <a:r>
              <a:rPr lang="en-US" altLang="ko-KR" sz="1100" dirty="0"/>
              <a:t>, </a:t>
            </a:r>
            <a:r>
              <a:rPr lang="ko-KR" altLang="en-US" sz="1100" dirty="0"/>
              <a:t>그 아래에 사용자가 다녀온 여행 일정 목록을 띄워줘</a:t>
            </a:r>
            <a:r>
              <a:rPr lang="en-US" altLang="ko-KR" sz="1100" dirty="0"/>
              <a:t>. </a:t>
            </a:r>
            <a:r>
              <a:rPr lang="ko-KR" altLang="en-US" sz="1100" dirty="0"/>
              <a:t>목록의 좌측에는 각각 여행과 관련된 장소의 사진이 들어가고</a:t>
            </a:r>
            <a:r>
              <a:rPr lang="en-US" altLang="ko-KR" sz="1100" dirty="0"/>
              <a:t>, </a:t>
            </a:r>
            <a:r>
              <a:rPr lang="ko-KR" altLang="en-US" sz="1100" dirty="0"/>
              <a:t>여행 이름</a:t>
            </a:r>
            <a:r>
              <a:rPr lang="en-US" altLang="ko-KR" sz="1100" dirty="0"/>
              <a:t>, </a:t>
            </a:r>
            <a:r>
              <a:rPr lang="ko-KR" altLang="en-US" sz="1100" dirty="0"/>
              <a:t>여행 일정</a:t>
            </a:r>
            <a:r>
              <a:rPr lang="en-US" altLang="ko-KR" sz="1100" dirty="0"/>
              <a:t>, </a:t>
            </a:r>
            <a:r>
              <a:rPr lang="ko-KR" altLang="en-US" sz="1100" dirty="0"/>
              <a:t>같이 간 사람이 포함되어 있어야해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pPr fontAlgn="base"/>
            <a:r>
              <a:rPr lang="ko-KR" altLang="en-US" sz="1100" dirty="0"/>
              <a:t>화면 아래쪽에는 마찬가지로 여행 매거진</a:t>
            </a:r>
            <a:r>
              <a:rPr lang="en-US" altLang="ko-KR" sz="1100" dirty="0"/>
              <a:t>, </a:t>
            </a:r>
            <a:r>
              <a:rPr lang="ko-KR" altLang="en-US" sz="1100" dirty="0"/>
              <a:t>예약</a:t>
            </a:r>
            <a:r>
              <a:rPr lang="en-US" altLang="ko-KR" sz="1100" dirty="0"/>
              <a:t>, </a:t>
            </a:r>
            <a:r>
              <a:rPr lang="ko-KR" altLang="en-US" sz="1100" dirty="0"/>
              <a:t>일정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아이콘을 포함하는 내비게이션 바를 생성해줘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fontAlgn="base"/>
            <a:r>
              <a:rPr lang="en-US" altLang="ko-KR" sz="1100" dirty="0"/>
              <a:t>1) </a:t>
            </a:r>
            <a:r>
              <a:rPr lang="ko-KR" altLang="en-US" sz="1100" dirty="0"/>
              <a:t>일정 추가 페이지 </a:t>
            </a:r>
          </a:p>
          <a:p>
            <a:pPr fontAlgn="base"/>
            <a:r>
              <a:rPr lang="ko-KR" altLang="en-US" sz="1100" dirty="0"/>
              <a:t>일정 페이지의 하위 페이지로 일정 추가 페이지를 제작해줘</a:t>
            </a:r>
            <a:r>
              <a:rPr lang="en-US" altLang="ko-KR" sz="1100" dirty="0"/>
              <a:t>. </a:t>
            </a:r>
            <a:r>
              <a:rPr lang="ko-KR" altLang="en-US" sz="1100" dirty="0"/>
              <a:t>화면 상단에는 여행지 입력을 할 수 있도록 하는 </a:t>
            </a:r>
            <a:r>
              <a:rPr lang="ko-KR" altLang="en-US" sz="1100" dirty="0" err="1"/>
              <a:t>검색창을</a:t>
            </a:r>
            <a:r>
              <a:rPr lang="ko-KR" altLang="en-US" sz="1100" dirty="0"/>
              <a:t> 만들어주고</a:t>
            </a:r>
            <a:r>
              <a:rPr lang="en-US" altLang="ko-KR" sz="1100" dirty="0"/>
              <a:t>, </a:t>
            </a:r>
            <a:r>
              <a:rPr lang="ko-KR" altLang="en-US" sz="1100" dirty="0"/>
              <a:t>바로 아래에는 여행 출발일</a:t>
            </a:r>
            <a:r>
              <a:rPr lang="en-US" altLang="ko-KR" sz="1100" dirty="0"/>
              <a:t>, </a:t>
            </a:r>
            <a:r>
              <a:rPr lang="ko-KR" altLang="en-US" sz="1100" dirty="0"/>
              <a:t>도착일</a:t>
            </a:r>
            <a:r>
              <a:rPr lang="en-US" altLang="ko-KR" sz="1100" dirty="0"/>
              <a:t>(</a:t>
            </a:r>
            <a:r>
              <a:rPr lang="ko-KR" altLang="en-US" sz="1100" dirty="0"/>
              <a:t>연도</a:t>
            </a:r>
            <a:r>
              <a:rPr lang="en-US" altLang="ko-KR" sz="1100" dirty="0"/>
              <a:t>/</a:t>
            </a:r>
            <a:r>
              <a:rPr lang="ko-KR" altLang="en-US" sz="1100" dirty="0"/>
              <a:t>월</a:t>
            </a:r>
            <a:r>
              <a:rPr lang="en-US" altLang="ko-KR" sz="1100" dirty="0"/>
              <a:t>/</a:t>
            </a:r>
            <a:r>
              <a:rPr lang="ko-KR" altLang="en-US" sz="1100" dirty="0"/>
              <a:t>일 포함</a:t>
            </a:r>
            <a:r>
              <a:rPr lang="en-US" altLang="ko-KR" sz="1100" dirty="0"/>
              <a:t>)</a:t>
            </a:r>
            <a:r>
              <a:rPr lang="ko-KR" altLang="en-US" sz="1100" dirty="0"/>
              <a:t>을 선택할 수 있도록 해줘</a:t>
            </a:r>
            <a:r>
              <a:rPr lang="en-US" altLang="ko-KR" sz="1100" dirty="0"/>
              <a:t>. </a:t>
            </a:r>
            <a:r>
              <a:rPr lang="ko-KR" altLang="en-US" sz="1100" dirty="0"/>
              <a:t>그 아래쪽에는 여행을 갈 사람을 선택할 수 있도록 카테고리를 나눠서 목록을 띄우고</a:t>
            </a:r>
            <a:r>
              <a:rPr lang="en-US" altLang="ko-KR" sz="1100" dirty="0"/>
              <a:t>, </a:t>
            </a:r>
            <a:r>
              <a:rPr lang="ko-KR" altLang="en-US" sz="1100" dirty="0"/>
              <a:t>여행 스타일도 선택할 수 있게 해줘</a:t>
            </a:r>
            <a:r>
              <a:rPr lang="en-US" altLang="ko-KR" sz="1100" dirty="0"/>
              <a:t>. </a:t>
            </a:r>
            <a:r>
              <a:rPr lang="ko-KR" altLang="en-US" sz="1100" dirty="0"/>
              <a:t>마지막으로 화면 하단에는 일정 생성 버튼을 만들어줘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2235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9851AC5-5456-0E71-F529-63DD7A2D9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027" y="2655786"/>
            <a:ext cx="5896304" cy="3760780"/>
          </a:xfrm>
        </p:spPr>
        <p:txBody>
          <a:bodyPr>
            <a:noAutofit/>
          </a:bodyPr>
          <a:lstStyle/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400" dirty="0" smtClean="0"/>
              <a:t>중간 발표 돌아보기</a:t>
            </a:r>
            <a:endParaRPr lang="en-US" altLang="ko-KR" sz="1400" dirty="0" smtClean="0"/>
          </a:p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altLang="ko-KR" sz="1400" dirty="0" smtClean="0"/>
              <a:t>Persona</a:t>
            </a:r>
          </a:p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altLang="ko-KR" sz="1400" dirty="0"/>
              <a:t> </a:t>
            </a:r>
            <a:r>
              <a:rPr lang="ko-KR" altLang="en-US" sz="1400" dirty="0" smtClean="0"/>
              <a:t>비교분석</a:t>
            </a:r>
            <a:endParaRPr lang="en-US" altLang="ko-KR" sz="1400" dirty="0" smtClean="0"/>
          </a:p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altLang="ko-KR" sz="1400" dirty="0" smtClean="0"/>
              <a:t>Wireframe</a:t>
            </a:r>
          </a:p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400" dirty="0" smtClean="0"/>
              <a:t>비교분석</a:t>
            </a:r>
            <a:endParaRPr lang="en-US" altLang="ko-KR" sz="1400" dirty="0" smtClean="0"/>
          </a:p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altLang="ko-KR" sz="1400" dirty="0" smtClean="0"/>
              <a:t>Prototype</a:t>
            </a:r>
          </a:p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400" dirty="0" smtClean="0"/>
              <a:t>비교분석</a:t>
            </a:r>
            <a:endParaRPr lang="en-US" altLang="ko-KR" sz="1400" dirty="0" smtClean="0"/>
          </a:p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altLang="ko-KR" sz="1400" dirty="0" smtClean="0"/>
              <a:t>Heuristic evaluation</a:t>
            </a:r>
          </a:p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400" dirty="0" smtClean="0"/>
              <a:t>비교분석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914400" lvl="1" indent="-45720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400" dirty="0" smtClean="0"/>
              <a:t>총 리뷰 </a:t>
            </a:r>
            <a:endParaRPr lang="en-US" altLang="ko-KR" sz="1400" dirty="0"/>
          </a:p>
          <a:p>
            <a:pPr algn="l"/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744" y="2320265"/>
            <a:ext cx="3078256" cy="22952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56300" y="49064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최종 제품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서비스의 완성도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(40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점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완성도 높은 프로토타입을 제작하였는가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최종 발표자료가 완성도 높게 정리되었는가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제품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서비스 컨셉이 논리적이고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 청중에게 중요성을 설득할 수 있는가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전통 방법 및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Gen AI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의 비교 분석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(30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점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err="1">
                <a:latin typeface="Arial" panose="020B0604020202020204" pitchFamily="34" charset="0"/>
                <a:cs typeface="Arial" panose="020B0604020202020204" pitchFamily="34" charset="0"/>
              </a:rPr>
              <a:t>전통방법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Gen AI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를 통한 결과물을 비교한 부분이 체계적인가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err="1">
                <a:latin typeface="Arial" panose="020B0604020202020204" pitchFamily="34" charset="0"/>
                <a:cs typeface="Arial" panose="020B0604020202020204" pitchFamily="34" charset="0"/>
              </a:rPr>
              <a:t>전통방법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Gen AI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를 통한 결과물의 차이를 잘 설명할 수 있는가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관련 기법 사용의 적합성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(20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점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관련 기법을 활용하여 진행하였고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적절하게 사용하였는가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발표의 유창성 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(10</a:t>
            </a:r>
            <a:r>
              <a:rPr lang="ko-KR" alt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점</a:t>
            </a:r>
            <a:r>
              <a:rPr lang="en-US" altLang="ko-KR" sz="10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정보가 정확히 전달되었고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kern="0" dirty="0">
                <a:latin typeface="Arial" panose="020B0604020202020204" pitchFamily="34" charset="0"/>
                <a:cs typeface="Arial" panose="020B0604020202020204" pitchFamily="34" charset="0"/>
              </a:rPr>
              <a:t>발표 시간이 잘 지켜졌는가</a:t>
            </a:r>
            <a:r>
              <a:rPr lang="en-US" altLang="ko-KR" sz="900" kern="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341586" y="236483"/>
            <a:ext cx="3142593" cy="1229218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406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22E1B-EFAC-EA18-0B51-917A3B92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를 이용한 와이어프레임 </a:t>
            </a:r>
            <a:r>
              <a:rPr lang="en-US" altLang="ko-KR" sz="4000" dirty="0"/>
              <a:t>– </a:t>
            </a:r>
            <a:r>
              <a:rPr lang="ko-KR" altLang="en-US" sz="4000" dirty="0"/>
              <a:t>툴</a:t>
            </a:r>
            <a:r>
              <a:rPr lang="en-US" altLang="ko-KR" sz="4000" dirty="0"/>
              <a:t>, </a:t>
            </a:r>
            <a:r>
              <a:rPr lang="ko-KR" altLang="en-US" sz="4000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6A894-1868-88E0-003E-DBE5FA27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17" y="1373680"/>
            <a:ext cx="10515600" cy="4351338"/>
          </a:xfrm>
        </p:spPr>
        <p:txBody>
          <a:bodyPr/>
          <a:lstStyle/>
          <a:p>
            <a:r>
              <a:rPr lang="en-US" altLang="ko-KR" dirty="0"/>
              <a:t>Wireframe designer (</a:t>
            </a:r>
            <a:r>
              <a:rPr lang="en-US" altLang="ko-KR" dirty="0" err="1" smtClean="0"/>
              <a:t>Figma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Input                                                            Output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2248" y="2307746"/>
            <a:ext cx="551267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050" b="1" dirty="0" smtClean="0"/>
              <a:t>4. </a:t>
            </a:r>
            <a:r>
              <a:rPr lang="ko-KR" altLang="en-US" sz="1050" b="1" dirty="0" smtClean="0"/>
              <a:t>일정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있을 때</a:t>
            </a:r>
            <a:r>
              <a:rPr lang="en-US" altLang="ko-KR" sz="1050" b="1" dirty="0"/>
              <a:t>) </a:t>
            </a:r>
            <a:r>
              <a:rPr lang="ko-KR" altLang="en-US" sz="1050" b="1" dirty="0"/>
              <a:t>페이지</a:t>
            </a:r>
            <a:endParaRPr lang="ko-KR" altLang="en-US" sz="1050" dirty="0"/>
          </a:p>
          <a:p>
            <a:pPr fontAlgn="base"/>
            <a:r>
              <a:rPr lang="ko-KR" altLang="en-US" sz="1050" dirty="0"/>
              <a:t>입력 프롬프트 </a:t>
            </a:r>
            <a:r>
              <a:rPr lang="en-US" altLang="ko-KR" sz="1050" dirty="0"/>
              <a:t>: </a:t>
            </a:r>
            <a:r>
              <a:rPr lang="ko-KR" altLang="en-US" sz="1050" dirty="0"/>
              <a:t>일정을 생성했을 때 일정을 볼 수 있는 페이지를 만들어줘</a:t>
            </a:r>
            <a:r>
              <a:rPr lang="en-US" altLang="ko-KR" sz="1050" dirty="0"/>
              <a:t>. </a:t>
            </a:r>
            <a:r>
              <a:rPr lang="ko-KR" altLang="en-US" sz="1050" dirty="0"/>
              <a:t>화면 상단에는 일정에 저장된 여행지가 표시된 지도를 만들어주고</a:t>
            </a:r>
            <a:r>
              <a:rPr lang="en-US" altLang="ko-KR" sz="1050" dirty="0"/>
              <a:t>, </a:t>
            </a:r>
            <a:r>
              <a:rPr lang="ko-KR" altLang="en-US" sz="1050" dirty="0"/>
              <a:t>여행 일정을 여행일 즉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날짜별로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구분지어서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날짜별</a:t>
            </a:r>
            <a:r>
              <a:rPr lang="ko-KR" altLang="en-US" sz="1050" dirty="0"/>
              <a:t> 장소가 하단에 목록으로 표시되게 해줘</a:t>
            </a:r>
            <a:r>
              <a:rPr lang="en-US" altLang="ko-KR" sz="1050" dirty="0"/>
              <a:t>. </a:t>
            </a:r>
            <a:r>
              <a:rPr lang="ko-KR" altLang="en-US" sz="1050" dirty="0"/>
              <a:t>화면 하단부에는 여행 매거진</a:t>
            </a:r>
            <a:r>
              <a:rPr lang="en-US" altLang="ko-KR" sz="1050" dirty="0"/>
              <a:t>, </a:t>
            </a:r>
            <a:r>
              <a:rPr lang="ko-KR" altLang="en-US" sz="1050" dirty="0"/>
              <a:t>예약</a:t>
            </a:r>
            <a:r>
              <a:rPr lang="en-US" altLang="ko-KR" sz="1050" dirty="0"/>
              <a:t>, </a:t>
            </a:r>
            <a:r>
              <a:rPr lang="ko-KR" altLang="en-US" sz="1050" dirty="0"/>
              <a:t>일정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마이페이지를</a:t>
            </a:r>
            <a:r>
              <a:rPr lang="ko-KR" altLang="en-US" sz="1050" dirty="0"/>
              <a:t> 포함하는 내비게이션 바를 만들어줘</a:t>
            </a:r>
            <a:r>
              <a:rPr lang="en-US" altLang="ko-KR" sz="1050" dirty="0"/>
              <a:t>.</a:t>
            </a:r>
            <a:endParaRPr lang="ko-KR" altLang="en-US" sz="1050" dirty="0"/>
          </a:p>
          <a:p>
            <a:pPr fontAlgn="base"/>
            <a:r>
              <a:rPr lang="en-US" altLang="ko-KR" sz="1050" dirty="0"/>
              <a:t>1) </a:t>
            </a:r>
            <a:r>
              <a:rPr lang="ko-KR" altLang="en-US" sz="1050" dirty="0"/>
              <a:t>장소 추가 페이지 </a:t>
            </a:r>
          </a:p>
          <a:p>
            <a:pPr fontAlgn="base"/>
            <a:r>
              <a:rPr lang="ko-KR" altLang="en-US" sz="1050" dirty="0"/>
              <a:t>일정 페이지의 하위 페이지로 장소 추가 페이지를 만들어줘</a:t>
            </a:r>
            <a:r>
              <a:rPr lang="en-US" altLang="ko-KR" sz="1050" dirty="0"/>
              <a:t>. </a:t>
            </a:r>
            <a:r>
              <a:rPr lang="ko-KR" altLang="en-US" sz="1050" dirty="0"/>
              <a:t>페이지 상단에는 관광지</a:t>
            </a:r>
            <a:r>
              <a:rPr lang="en-US" altLang="ko-KR" sz="1050" dirty="0"/>
              <a:t>/</a:t>
            </a:r>
            <a:r>
              <a:rPr lang="ko-KR" altLang="en-US" sz="1050" dirty="0"/>
              <a:t>맛집</a:t>
            </a:r>
            <a:r>
              <a:rPr lang="en-US" altLang="ko-KR" sz="1050" dirty="0"/>
              <a:t>/ </a:t>
            </a:r>
            <a:r>
              <a:rPr lang="ko-KR" altLang="en-US" sz="1050" dirty="0"/>
              <a:t>숙소 검색 텍스트가 연하게 표시되어 있는 </a:t>
            </a:r>
            <a:r>
              <a:rPr lang="ko-KR" altLang="en-US" sz="1050" dirty="0" err="1"/>
              <a:t>검색창을</a:t>
            </a:r>
            <a:r>
              <a:rPr lang="ko-KR" altLang="en-US" sz="1050" dirty="0"/>
              <a:t> 만들어줘</a:t>
            </a:r>
            <a:r>
              <a:rPr lang="en-US" altLang="ko-KR" sz="1050" dirty="0"/>
              <a:t>. </a:t>
            </a:r>
            <a:r>
              <a:rPr lang="ko-KR" altLang="en-US" sz="1050" dirty="0"/>
              <a:t>아래쪽으로는 최근 검색 장소 목록</a:t>
            </a:r>
            <a:r>
              <a:rPr lang="en-US" altLang="ko-KR" sz="1050" dirty="0"/>
              <a:t>, </a:t>
            </a:r>
            <a:r>
              <a:rPr lang="ko-KR" altLang="en-US" sz="1050" dirty="0"/>
              <a:t>여행 날짜 별 추천 장소</a:t>
            </a:r>
            <a:r>
              <a:rPr lang="en-US" altLang="ko-KR" sz="1050" dirty="0"/>
              <a:t>, </a:t>
            </a:r>
            <a:r>
              <a:rPr lang="ko-KR" altLang="en-US" sz="1050" dirty="0"/>
              <a:t>내가 저장한 장소 목록을 만들고</a:t>
            </a:r>
            <a:r>
              <a:rPr lang="en-US" altLang="ko-KR" sz="1050" dirty="0"/>
              <a:t>, </a:t>
            </a:r>
            <a:r>
              <a:rPr lang="ko-KR" altLang="en-US" sz="1050" dirty="0"/>
              <a:t>장소 추가 버튼을 추가해줘</a:t>
            </a:r>
            <a:r>
              <a:rPr lang="en-US" altLang="ko-KR" sz="1050" dirty="0"/>
              <a:t>. </a:t>
            </a:r>
            <a:endParaRPr lang="ko-KR" altLang="en-US" sz="1050" dirty="0"/>
          </a:p>
          <a:p>
            <a:pPr fontAlgn="base"/>
            <a:r>
              <a:rPr lang="en-US" altLang="ko-KR" sz="1050" dirty="0"/>
              <a:t>2) </a:t>
            </a:r>
            <a:r>
              <a:rPr lang="ko-KR" altLang="en-US" sz="1050" dirty="0"/>
              <a:t>일정 편집 페이지 </a:t>
            </a:r>
          </a:p>
          <a:p>
            <a:pPr fontAlgn="base"/>
            <a:r>
              <a:rPr lang="ko-KR" altLang="en-US" sz="1050" dirty="0"/>
              <a:t>일정 페이지의 하위 페이지로 일정 편집 페이지를 만들어줘</a:t>
            </a:r>
            <a:r>
              <a:rPr lang="en-US" altLang="ko-KR" sz="1050" dirty="0"/>
              <a:t>. </a:t>
            </a:r>
            <a:r>
              <a:rPr lang="ko-KR" altLang="en-US" sz="1050" dirty="0"/>
              <a:t>화면에 편집하고자 하는 일정에 해당하는 장소를 지도로 보여주고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날짜별로</a:t>
            </a:r>
            <a:r>
              <a:rPr lang="ko-KR" altLang="en-US" sz="1050" dirty="0"/>
              <a:t> 일정을 편집할 수 있는 버튼이 생성되게 만들어줘</a:t>
            </a:r>
            <a:r>
              <a:rPr lang="en-US" altLang="ko-KR" sz="1050" dirty="0"/>
              <a:t>.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9647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22E1B-EFAC-EA18-0B51-917A3B92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를 이용한 와이어프레임 </a:t>
            </a:r>
            <a:r>
              <a:rPr lang="en-US" altLang="ko-KR" sz="4000" dirty="0"/>
              <a:t>– </a:t>
            </a:r>
            <a:r>
              <a:rPr lang="ko-KR" altLang="en-US" sz="4000" dirty="0"/>
              <a:t>툴</a:t>
            </a:r>
            <a:r>
              <a:rPr lang="en-US" altLang="ko-KR" sz="4000" dirty="0"/>
              <a:t>, </a:t>
            </a:r>
            <a:r>
              <a:rPr lang="ko-KR" altLang="en-US" sz="4000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6A894-1868-88E0-003E-DBE5FA27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17" y="1373680"/>
            <a:ext cx="10515600" cy="4351338"/>
          </a:xfrm>
        </p:spPr>
        <p:txBody>
          <a:bodyPr/>
          <a:lstStyle/>
          <a:p>
            <a:r>
              <a:rPr lang="en-US" altLang="ko-KR" dirty="0"/>
              <a:t>Wireframe designer (</a:t>
            </a:r>
            <a:r>
              <a:rPr lang="en-US" altLang="ko-KR" dirty="0" err="1" smtClean="0"/>
              <a:t>Figma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Input                                                            Output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2248" y="2307746"/>
            <a:ext cx="55126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100" b="1" dirty="0" smtClean="0"/>
              <a:t>5. </a:t>
            </a:r>
            <a:r>
              <a:rPr lang="ko-KR" altLang="en-US" sz="1100" b="1" dirty="0" err="1" smtClean="0"/>
              <a:t>마이페이지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페이지</a:t>
            </a:r>
            <a:endParaRPr lang="ko-KR" altLang="en-US" sz="1100" dirty="0"/>
          </a:p>
          <a:p>
            <a:pPr fontAlgn="base"/>
            <a:r>
              <a:rPr lang="ko-KR" altLang="en-US" sz="1100" dirty="0"/>
              <a:t>입력 프롬프트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마이페이지를</a:t>
            </a:r>
            <a:r>
              <a:rPr lang="ko-KR" altLang="en-US" sz="1100" dirty="0"/>
              <a:t> 생성해줘</a:t>
            </a:r>
            <a:r>
              <a:rPr lang="en-US" altLang="ko-KR" sz="1100" dirty="0"/>
              <a:t>. </a:t>
            </a:r>
            <a:r>
              <a:rPr lang="ko-KR" altLang="en-US" sz="1100" dirty="0"/>
              <a:t>사용자의 프로필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 ID</a:t>
            </a:r>
            <a:r>
              <a:rPr lang="ko-KR" altLang="en-US" sz="1100" dirty="0"/>
              <a:t>를 포함해주고</a:t>
            </a:r>
            <a:r>
              <a:rPr lang="en-US" altLang="ko-KR" sz="1100" dirty="0"/>
              <a:t>, </a:t>
            </a:r>
            <a:r>
              <a:rPr lang="ko-KR" altLang="en-US" sz="1100" dirty="0"/>
              <a:t>여행자 클럽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트리플</a:t>
            </a:r>
            <a:r>
              <a:rPr lang="ko-KR" altLang="en-US" sz="1100" dirty="0"/>
              <a:t> 캐시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쿠폰함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좋아요가</a:t>
            </a:r>
            <a:r>
              <a:rPr lang="ko-KR" altLang="en-US" sz="1100" dirty="0"/>
              <a:t> 하단에 표시되도록 해줘</a:t>
            </a:r>
            <a:r>
              <a:rPr lang="en-US" altLang="ko-KR" sz="1100" dirty="0"/>
              <a:t>. </a:t>
            </a:r>
            <a:r>
              <a:rPr lang="ko-KR" altLang="en-US" sz="1100" dirty="0"/>
              <a:t>그 아래쪽으로는 사용자의 활동 카테고리를 내 저장</a:t>
            </a:r>
            <a:r>
              <a:rPr lang="en-US" altLang="ko-KR" sz="1100" dirty="0"/>
              <a:t>, </a:t>
            </a:r>
            <a:r>
              <a:rPr lang="ko-KR" altLang="en-US" sz="1100" dirty="0"/>
              <a:t>내 리뷰</a:t>
            </a:r>
            <a:r>
              <a:rPr lang="en-US" altLang="ko-KR" sz="1100" dirty="0"/>
              <a:t>, </a:t>
            </a:r>
            <a:r>
              <a:rPr lang="ko-KR" altLang="en-US" sz="1100" dirty="0"/>
              <a:t>내 여행기</a:t>
            </a:r>
            <a:r>
              <a:rPr lang="en-US" altLang="ko-KR" sz="1100" dirty="0"/>
              <a:t>, </a:t>
            </a:r>
            <a:r>
              <a:rPr lang="ko-KR" altLang="en-US" sz="1100" dirty="0"/>
              <a:t>내가 다녀온 여행</a:t>
            </a:r>
            <a:r>
              <a:rPr lang="en-US" altLang="ko-KR" sz="1100" dirty="0"/>
              <a:t>, </a:t>
            </a:r>
            <a:r>
              <a:rPr lang="ko-KR" altLang="en-US" sz="1100" dirty="0"/>
              <a:t>내 예약</a:t>
            </a:r>
            <a:r>
              <a:rPr lang="en-US" altLang="ko-KR" sz="1100" dirty="0"/>
              <a:t>, </a:t>
            </a:r>
            <a:r>
              <a:rPr lang="ko-KR" altLang="en-US" sz="1100" dirty="0"/>
              <a:t>오프라인 가이드로 나누고 하단에는 여행 매거진</a:t>
            </a:r>
            <a:r>
              <a:rPr lang="en-US" altLang="ko-KR" sz="1100" dirty="0"/>
              <a:t>, </a:t>
            </a:r>
            <a:r>
              <a:rPr lang="ko-KR" altLang="en-US" sz="1100" dirty="0"/>
              <a:t>예약</a:t>
            </a:r>
            <a:r>
              <a:rPr lang="en-US" altLang="ko-KR" sz="1100" dirty="0"/>
              <a:t>, </a:t>
            </a:r>
            <a:r>
              <a:rPr lang="ko-KR" altLang="en-US" sz="1100" dirty="0"/>
              <a:t>일정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마이페이지가</a:t>
            </a:r>
            <a:r>
              <a:rPr lang="ko-KR" altLang="en-US" sz="1100" dirty="0"/>
              <a:t> 포함된 내비게이션 바를 생성해줘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28232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CA6C-EC0E-B0DB-E9A6-9324F501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와이어프레임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271B1-B2D7-09D6-4F54-2402AAE7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66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F9771-5ADE-6A06-E859-6BD8DBF4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와이어프레임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EA50B-E358-15D4-FC01-7A751495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68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F9771-5ADE-6A06-E859-6BD8DBF4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와이어프레임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A8B00B2-4E2B-1689-4FEB-51EFE24F2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70" y="1787526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9064FE4-B266-CA08-7B38-A5B1D0BE0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72" y="1787526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7" name="그림 6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EF42E601-23EE-F2C5-3E69-C0861E90E5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72" y="3245101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8" name="그림 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5E3B3B4-62B8-E9FD-86B0-E85243E408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72" y="4702676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9" name="그림 8" descr="휴대 전화, 스크린샷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40307E08-5D05-9243-DA2B-F2B2D0F82E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58" y="4702676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0" name="그림 9" descr="텍스트, 스크린샷, 번호, 리모컨이(가) 표시된 사진&#10;&#10;자동 생성된 설명">
            <a:extLst>
              <a:ext uri="{FF2B5EF4-FFF2-40B4-BE49-F238E27FC236}">
                <a16:creationId xmlns:a16="http://schemas.microsoft.com/office/drawing/2014/main" id="{3D9D3C09-8510-CDFE-5BE8-13F1DD494B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70" y="3245100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1" name="그림 10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5778B767-88B4-1BA3-0375-52EBECC1E7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06" y="4702676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2" name="그림 11" descr="텍스트, 스크린샷, 번호, 휴대 전화이(가) 표시된 사진&#10;&#10;자동 생성된 설명">
            <a:extLst>
              <a:ext uri="{FF2B5EF4-FFF2-40B4-BE49-F238E27FC236}">
                <a16:creationId xmlns:a16="http://schemas.microsoft.com/office/drawing/2014/main" id="{644FF265-B984-47EB-5A4B-D69B043FE0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76" y="4702676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3" name="그림 12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8C8A778E-AD58-C7C3-A292-F980EBFE4B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992" y="4702676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820B96F-F886-2BE7-92C1-4E5DA135D0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50" y="3245100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5" name="그림 14" descr="텍스트, 스크린샷, 번호, 스마트폰이(가) 표시된 사진&#10;&#10;자동 생성된 설명">
            <a:extLst>
              <a:ext uri="{FF2B5EF4-FFF2-40B4-BE49-F238E27FC236}">
                <a16:creationId xmlns:a16="http://schemas.microsoft.com/office/drawing/2014/main" id="{9904F2E6-8525-6D7F-2F79-221703D13B1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77" y="3245100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2860D33-543A-B6FC-1E80-E4B13DFC7C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991" y="3245100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7" name="그림 16" descr="텍스트, 스크린샷, 휴대 전화, 번호이(가) 표시된 사진&#10;&#10;자동 생성된 설명">
            <a:extLst>
              <a:ext uri="{FF2B5EF4-FFF2-40B4-BE49-F238E27FC236}">
                <a16:creationId xmlns:a16="http://schemas.microsoft.com/office/drawing/2014/main" id="{F0F3C110-CC8B-3EE6-DF95-68A18010ED4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163" y="1787526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8" name="그림 17" descr="텍스트, 스크린샷, 번호, 휴대 전화이(가) 표시된 사진&#10;&#10;자동 생성된 설명">
            <a:extLst>
              <a:ext uri="{FF2B5EF4-FFF2-40B4-BE49-F238E27FC236}">
                <a16:creationId xmlns:a16="http://schemas.microsoft.com/office/drawing/2014/main" id="{7C5C2D1D-85FE-E88C-E85D-691FDBEB592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78" y="1781234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19" name="그림 18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02CA79F2-B743-4106-6AEB-D9F9CE76782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993" y="1781234"/>
            <a:ext cx="1347225" cy="1347225"/>
          </a:xfrm>
          <a:prstGeom prst="rect">
            <a:avLst/>
          </a:prstGeom>
          <a:ln>
            <a:solidFill>
              <a:srgbClr val="0ACFB1"/>
            </a:solidFill>
          </a:ln>
        </p:spPr>
      </p:pic>
      <p:pic>
        <p:nvPicPr>
          <p:cNvPr id="20" name="그림 19" descr="텍스트, 스크린샷, 휴대 전화, 번호이(가) 표시된 사진&#10;&#10;자동 생성된 설명">
            <a:extLst>
              <a:ext uri="{FF2B5EF4-FFF2-40B4-BE49-F238E27FC236}">
                <a16:creationId xmlns:a16="http://schemas.microsoft.com/office/drawing/2014/main" id="{1E61DC88-988C-0D7B-8D08-330C6B7C6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2" y="2121890"/>
            <a:ext cx="3661627" cy="36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B1D75-4AA1-3DD3-3C9D-C57A82F3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14386" cy="754227"/>
          </a:xfrm>
        </p:spPr>
        <p:txBody>
          <a:bodyPr>
            <a:normAutofit fontScale="90000"/>
          </a:bodyPr>
          <a:lstStyle/>
          <a:p>
            <a:r>
              <a:rPr lang="en-US" altLang="ko-KR" sz="3200" dirty="0"/>
              <a:t>AI</a:t>
            </a:r>
            <a:r>
              <a:rPr lang="ko-KR" altLang="en-US" sz="3200" dirty="0"/>
              <a:t>를 이용한 프로토타입 </a:t>
            </a:r>
            <a:r>
              <a:rPr lang="en-US" altLang="ko-KR" sz="3200" dirty="0"/>
              <a:t>– </a:t>
            </a:r>
            <a:r>
              <a:rPr lang="ko-KR" altLang="en-US" sz="3200" dirty="0"/>
              <a:t>툴</a:t>
            </a:r>
            <a:r>
              <a:rPr lang="en-US" altLang="ko-KR" sz="3200" dirty="0"/>
              <a:t>, </a:t>
            </a:r>
            <a:r>
              <a:rPr lang="ko-KR" altLang="en-US" sz="3200" dirty="0"/>
              <a:t>방법 </a:t>
            </a:r>
            <a:r>
              <a:rPr lang="ko-KR" altLang="en-US" sz="3200" dirty="0" smtClean="0"/>
              <a:t>소개 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전체적인 구성 계획하기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2504A-B45F-9710-D910-92087CFE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076" y="697714"/>
            <a:ext cx="10515600" cy="64430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GPT4.0</a:t>
            </a:r>
            <a:r>
              <a:rPr lang="ko-KR" altLang="en-US" dirty="0"/>
              <a:t>를 사용하는 대화형 </a:t>
            </a:r>
            <a:r>
              <a:rPr lang="ko-KR" altLang="en-US" dirty="0" err="1"/>
              <a:t>생성형</a:t>
            </a:r>
            <a:r>
              <a:rPr lang="ko-KR" altLang="en-US" dirty="0"/>
              <a:t> </a:t>
            </a:r>
            <a:r>
              <a:rPr lang="en-US" altLang="ko-KR" dirty="0" smtClean="0"/>
              <a:t>AI - </a:t>
            </a:r>
            <a:r>
              <a:rPr lang="en-US" altLang="ko-KR" dirty="0" err="1" smtClean="0"/>
              <a:t>chatGPT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462" y="1342020"/>
            <a:ext cx="53673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당신은 </a:t>
            </a:r>
            <a:r>
              <a:rPr lang="ko-KR" altLang="en-US" sz="1000" dirty="0" err="1">
                <a:latin typeface="+mn-ea"/>
              </a:rPr>
              <a:t>프로토타입</a:t>
            </a:r>
            <a:r>
              <a:rPr lang="ko-KR" altLang="en-US" sz="1000" dirty="0">
                <a:latin typeface="+mn-ea"/>
              </a:rPr>
              <a:t> 디자이너입니다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아래의 서비스 소개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핵심 목표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대상 고객을 읽어본 후 </a:t>
            </a:r>
            <a:r>
              <a:rPr lang="en-US" altLang="ko-KR" sz="1000" dirty="0">
                <a:latin typeface="+mn-ea"/>
              </a:rPr>
              <a:t>output</a:t>
            </a:r>
            <a:r>
              <a:rPr lang="ko-KR" altLang="en-US" sz="1000" dirty="0">
                <a:latin typeface="+mn-ea"/>
              </a:rPr>
              <a:t>을 내주세요</a:t>
            </a:r>
            <a:r>
              <a:rPr lang="en-US" altLang="ko-KR" sz="1000" dirty="0">
                <a:latin typeface="+mn-ea"/>
              </a:rPr>
              <a:t>.</a:t>
            </a:r>
          </a:p>
          <a:p>
            <a:r>
              <a:rPr lang="ko-KR" altLang="en-US" sz="1000" dirty="0">
                <a:latin typeface="+mn-ea"/>
              </a:rPr>
              <a:t>서비스 소개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여행 </a:t>
            </a:r>
            <a:r>
              <a:rPr lang="ko-KR" altLang="en-US" sz="1000" dirty="0" err="1">
                <a:latin typeface="+mn-ea"/>
              </a:rPr>
              <a:t>모바일앱</a:t>
            </a:r>
            <a:r>
              <a:rPr lang="ko-KR" altLang="en-US" sz="1000" dirty="0">
                <a:latin typeface="+mn-ea"/>
              </a:rPr>
              <a:t> ‘</a:t>
            </a:r>
            <a:r>
              <a:rPr lang="ko-KR" altLang="en-US" sz="1000" dirty="0" err="1">
                <a:latin typeface="+mn-ea"/>
              </a:rPr>
              <a:t>트리플</a:t>
            </a:r>
            <a:r>
              <a:rPr lang="ko-KR" altLang="en-US" sz="1000" dirty="0">
                <a:latin typeface="+mn-ea"/>
              </a:rPr>
              <a:t>’</a:t>
            </a:r>
          </a:p>
          <a:p>
            <a:r>
              <a:rPr lang="ko-KR" altLang="en-US" sz="1000" dirty="0">
                <a:latin typeface="+mn-ea"/>
              </a:rPr>
              <a:t>서비스 핵심 목표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사용자가 여행 계획을 쉽게 세우고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필요한 모든 정보를 한 곳에서 제공하여 편리하고 즐거운 여행 경험을 제공합니다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또한 사용자 간의 리뷰와 평점을 통해 신뢰할 수 있는 정보를 제공하며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여행 일정을 일행과 공유할 수 있도록 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r>
              <a:rPr lang="ko-KR" altLang="en-US" sz="1000" dirty="0">
                <a:latin typeface="+mn-ea"/>
              </a:rPr>
              <a:t>대상 고객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여행을 계획하는 사람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여행 중인 사람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여행 초보자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프로 </a:t>
            </a:r>
            <a:r>
              <a:rPr lang="ko-KR" altLang="en-US" sz="1000" dirty="0" err="1">
                <a:latin typeface="+mn-ea"/>
              </a:rPr>
              <a:t>여행러</a:t>
            </a:r>
            <a:endParaRPr lang="ko-KR" altLang="en-US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현재 만들어진 로고</a:t>
            </a:r>
            <a:r>
              <a:rPr lang="en-US" altLang="ko-KR" sz="1000" dirty="0">
                <a:latin typeface="+mn-ea"/>
              </a:rPr>
              <a:t>: (</a:t>
            </a:r>
            <a:r>
              <a:rPr lang="ko-KR" altLang="en-US" sz="1000" dirty="0">
                <a:latin typeface="+mn-ea"/>
              </a:rPr>
              <a:t>이미지 첨부</a:t>
            </a:r>
            <a:r>
              <a:rPr lang="en-US" altLang="ko-KR" sz="1000" dirty="0">
                <a:latin typeface="+mn-ea"/>
              </a:rPr>
              <a:t>)</a:t>
            </a:r>
          </a:p>
          <a:p>
            <a:r>
              <a:rPr lang="ko-KR" altLang="en-US" sz="1000" dirty="0">
                <a:latin typeface="+mn-ea"/>
              </a:rPr>
              <a:t>메인 컬러</a:t>
            </a:r>
            <a:r>
              <a:rPr lang="en-US" altLang="ko-KR" sz="1000" dirty="0">
                <a:latin typeface="+mn-ea"/>
              </a:rPr>
              <a:t>: #0ACFB1</a:t>
            </a:r>
          </a:p>
          <a:p>
            <a:r>
              <a:rPr lang="en-US" altLang="ko-KR" sz="1000" dirty="0">
                <a:latin typeface="+mn-ea"/>
              </a:rPr>
              <a:t>output </a:t>
            </a:r>
            <a:r>
              <a:rPr lang="ko-KR" altLang="en-US" sz="1000" dirty="0" err="1">
                <a:latin typeface="+mn-ea"/>
              </a:rPr>
              <a:t>포함사항</a:t>
            </a:r>
            <a:r>
              <a:rPr lang="en-US" altLang="ko-KR" sz="1000" dirty="0">
                <a:latin typeface="+mn-ea"/>
              </a:rPr>
              <a:t>: </a:t>
            </a:r>
          </a:p>
          <a:p>
            <a:pPr lvl="1"/>
            <a:r>
              <a:rPr lang="ko-KR" altLang="en-US" sz="1000" dirty="0" err="1">
                <a:latin typeface="+mn-ea"/>
              </a:rPr>
              <a:t>브랜딩</a:t>
            </a:r>
            <a:r>
              <a:rPr lang="ko-KR" altLang="en-US" sz="1000" dirty="0">
                <a:latin typeface="+mn-ea"/>
              </a:rPr>
              <a:t> 요소 </a:t>
            </a:r>
          </a:p>
          <a:p>
            <a:pPr lvl="2"/>
            <a:r>
              <a:rPr lang="ko-KR" altLang="en-US" sz="1000" dirty="0">
                <a:latin typeface="+mn-ea"/>
              </a:rPr>
              <a:t>현재 로고 및 메인 컬러와 어울리는 브랜드 이미지</a:t>
            </a:r>
          </a:p>
          <a:p>
            <a:pPr lvl="2"/>
            <a:r>
              <a:rPr lang="ko-KR" altLang="en-US" sz="1000" dirty="0">
                <a:latin typeface="+mn-ea"/>
              </a:rPr>
              <a:t>브랜드 스타일 가이드</a:t>
            </a:r>
          </a:p>
          <a:p>
            <a:pPr lvl="1"/>
            <a:r>
              <a:rPr lang="ko-KR" altLang="en-US" sz="1000" dirty="0">
                <a:latin typeface="+mn-ea"/>
              </a:rPr>
              <a:t>레이아웃 및 그리드 시스템 </a:t>
            </a:r>
          </a:p>
          <a:p>
            <a:pPr lvl="2"/>
            <a:r>
              <a:rPr lang="ko-KR" altLang="en-US" sz="1000" dirty="0">
                <a:latin typeface="+mn-ea"/>
              </a:rPr>
              <a:t>페이지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화면의 레이아웃 구조</a:t>
            </a:r>
          </a:p>
          <a:p>
            <a:pPr lvl="2"/>
            <a:r>
              <a:rPr lang="ko-KR" altLang="en-US" sz="1000" dirty="0">
                <a:latin typeface="+mn-ea"/>
              </a:rPr>
              <a:t>그리드 시스템</a:t>
            </a:r>
          </a:p>
          <a:p>
            <a:pPr lvl="2"/>
            <a:r>
              <a:rPr lang="ko-KR" altLang="en-US" sz="1000" dirty="0">
                <a:latin typeface="+mn-ea"/>
              </a:rPr>
              <a:t>여백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균형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정렬 등의 기준</a:t>
            </a:r>
          </a:p>
          <a:p>
            <a:pPr lvl="1"/>
            <a:r>
              <a:rPr lang="ko-KR" altLang="en-US" sz="1000" dirty="0">
                <a:latin typeface="+mn-ea"/>
              </a:rPr>
              <a:t>아이콘 및 그래픽 요소 </a:t>
            </a:r>
          </a:p>
          <a:p>
            <a:pPr lvl="2"/>
            <a:r>
              <a:rPr lang="ko-KR" altLang="en-US" sz="1000" dirty="0">
                <a:latin typeface="+mn-ea"/>
              </a:rPr>
              <a:t>아이콘 스타일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선형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채워진 등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 lvl="2"/>
            <a:r>
              <a:rPr lang="ko-KR" altLang="en-US" sz="1000" dirty="0">
                <a:latin typeface="+mn-ea"/>
              </a:rPr>
              <a:t>그래픽 일러스트레이션 스타일</a:t>
            </a:r>
          </a:p>
          <a:p>
            <a:pPr lvl="2"/>
            <a:r>
              <a:rPr lang="ko-KR" altLang="en-US" sz="1000" dirty="0">
                <a:latin typeface="+mn-ea"/>
              </a:rPr>
              <a:t>이미지 및 사진 활용 방향</a:t>
            </a:r>
          </a:p>
          <a:p>
            <a:pPr lvl="1"/>
            <a:r>
              <a:rPr lang="ko-KR" altLang="en-US" sz="1000" dirty="0">
                <a:latin typeface="+mn-ea"/>
              </a:rPr>
              <a:t>모션 및 </a:t>
            </a:r>
            <a:r>
              <a:rPr lang="ko-KR" altLang="en-US" sz="1000" dirty="0" err="1">
                <a:latin typeface="+mn-ea"/>
              </a:rPr>
              <a:t>인터랙션</a:t>
            </a:r>
            <a:r>
              <a:rPr lang="ko-KR" altLang="en-US" sz="1000" dirty="0">
                <a:latin typeface="+mn-ea"/>
              </a:rPr>
              <a:t> 디자인 </a:t>
            </a:r>
          </a:p>
          <a:p>
            <a:pPr lvl="2"/>
            <a:r>
              <a:rPr lang="ko-KR" altLang="en-US" sz="1000" dirty="0">
                <a:latin typeface="+mn-ea"/>
              </a:rPr>
              <a:t>버튼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메뉴 등의 </a:t>
            </a:r>
            <a:r>
              <a:rPr lang="ko-KR" altLang="en-US" sz="1000" dirty="0" err="1">
                <a:latin typeface="+mn-ea"/>
              </a:rPr>
              <a:t>호버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클릭 효과</a:t>
            </a:r>
          </a:p>
          <a:p>
            <a:pPr lvl="2"/>
            <a:r>
              <a:rPr lang="ko-KR" altLang="en-US" sz="1000" dirty="0">
                <a:latin typeface="+mn-ea"/>
              </a:rPr>
              <a:t>화면 전환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스크롤 등의 애니메이션</a:t>
            </a:r>
          </a:p>
          <a:p>
            <a:pPr lvl="2"/>
            <a:r>
              <a:rPr lang="ko-KR" altLang="en-US" sz="1000" dirty="0">
                <a:latin typeface="+mn-ea"/>
              </a:rPr>
              <a:t>사용자 </a:t>
            </a:r>
            <a:r>
              <a:rPr lang="ko-KR" altLang="en-US" sz="1000" dirty="0" err="1">
                <a:latin typeface="+mn-ea"/>
              </a:rPr>
              <a:t>인터랙션에</a:t>
            </a:r>
            <a:r>
              <a:rPr lang="ko-KR" altLang="en-US" sz="1000" dirty="0">
                <a:latin typeface="+mn-ea"/>
              </a:rPr>
              <a:t> 대한 시각적 반응</a:t>
            </a:r>
          </a:p>
          <a:p>
            <a:pPr lvl="1"/>
            <a:r>
              <a:rPr lang="ko-KR" altLang="en-US" sz="1000" dirty="0">
                <a:latin typeface="+mn-ea"/>
              </a:rPr>
              <a:t>접근성 고려 </a:t>
            </a:r>
          </a:p>
          <a:p>
            <a:pPr lvl="2"/>
            <a:r>
              <a:rPr lang="ko-KR" altLang="en-US" sz="1000" dirty="0">
                <a:latin typeface="+mn-ea"/>
              </a:rPr>
              <a:t>색상 대비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폰트 크기 등 접근성 지침 준수</a:t>
            </a:r>
          </a:p>
          <a:p>
            <a:pPr lvl="2"/>
            <a:r>
              <a:rPr lang="ko-KR" altLang="en-US" sz="1000" dirty="0">
                <a:latin typeface="+mn-ea"/>
              </a:rPr>
              <a:t>스크린 리더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키보드 네비게이션 등을 위한 디자인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91807" y="879440"/>
            <a:ext cx="6800193" cy="597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50" b="1" dirty="0" err="1"/>
              <a:t>브랜딩</a:t>
            </a:r>
            <a:r>
              <a:rPr lang="ko-KR" altLang="en-US" sz="850" b="1" dirty="0"/>
              <a:t> 요소</a:t>
            </a:r>
            <a:r>
              <a:rPr lang="ko-KR" altLang="en-US" sz="850" dirty="0"/>
              <a:t> </a:t>
            </a:r>
          </a:p>
          <a:p>
            <a:pPr lvl="1"/>
            <a:r>
              <a:rPr lang="ko-KR" altLang="en-US" sz="850" b="1" dirty="0"/>
              <a:t>브랜드 이미지</a:t>
            </a:r>
            <a:r>
              <a:rPr lang="ko-KR" altLang="en-US" sz="850" dirty="0"/>
              <a:t> </a:t>
            </a:r>
          </a:p>
          <a:p>
            <a:pPr lvl="2"/>
            <a:r>
              <a:rPr lang="ko-KR" altLang="en-US" sz="850" b="1" dirty="0"/>
              <a:t>이미지 톤</a:t>
            </a:r>
            <a:r>
              <a:rPr lang="en-US" altLang="ko-KR" sz="850" b="1" dirty="0"/>
              <a:t>:</a:t>
            </a:r>
            <a:r>
              <a:rPr lang="ko-KR" altLang="en-US" sz="850" dirty="0"/>
              <a:t> 밝고 활기찬 느낌</a:t>
            </a:r>
            <a:r>
              <a:rPr lang="en-US" altLang="ko-KR" sz="850" dirty="0"/>
              <a:t>, </a:t>
            </a:r>
            <a:r>
              <a:rPr lang="ko-KR" altLang="en-US" sz="850" dirty="0"/>
              <a:t>친근함과 신뢰성을 강조</a:t>
            </a:r>
          </a:p>
          <a:p>
            <a:pPr lvl="2"/>
            <a:r>
              <a:rPr lang="ko-KR" altLang="en-US" sz="850" b="1" dirty="0"/>
              <a:t>시각적 요소</a:t>
            </a:r>
            <a:r>
              <a:rPr lang="en-US" altLang="ko-KR" sz="850" b="1" dirty="0"/>
              <a:t>:</a:t>
            </a:r>
            <a:r>
              <a:rPr lang="ko-KR" altLang="en-US" sz="850" dirty="0"/>
              <a:t> 깔끔하고 현대적인 디자인</a:t>
            </a:r>
            <a:r>
              <a:rPr lang="en-US" altLang="ko-KR" sz="850" dirty="0"/>
              <a:t>, </a:t>
            </a:r>
            <a:r>
              <a:rPr lang="ko-KR" altLang="en-US" sz="850" dirty="0"/>
              <a:t>여행의 즐거움을 반영하는 밝은 색상과 생동감 있는 그래픽</a:t>
            </a:r>
          </a:p>
          <a:p>
            <a:pPr lvl="1"/>
            <a:r>
              <a:rPr lang="ko-KR" altLang="en-US" sz="850" b="1" dirty="0"/>
              <a:t>브랜드 스타일 가이드</a:t>
            </a:r>
            <a:r>
              <a:rPr lang="ko-KR" altLang="en-US" sz="850" dirty="0"/>
              <a:t> </a:t>
            </a:r>
          </a:p>
          <a:p>
            <a:pPr lvl="2"/>
            <a:r>
              <a:rPr lang="ko-KR" altLang="en-US" sz="850" b="1" dirty="0"/>
              <a:t>로고 사용</a:t>
            </a:r>
            <a:r>
              <a:rPr lang="en-US" altLang="ko-KR" sz="850" b="1" dirty="0"/>
              <a:t>:</a:t>
            </a:r>
            <a:r>
              <a:rPr lang="ko-KR" altLang="en-US" sz="850" dirty="0"/>
              <a:t> 로고는 항상 </a:t>
            </a:r>
            <a:r>
              <a:rPr lang="en-US" altLang="ko-KR" sz="850" dirty="0"/>
              <a:t>#0ACFB1 </a:t>
            </a:r>
            <a:r>
              <a:rPr lang="ko-KR" altLang="en-US" sz="850" dirty="0"/>
              <a:t>메인 컬러와 함께 사용</a:t>
            </a:r>
            <a:r>
              <a:rPr lang="en-US" altLang="ko-KR" sz="850" dirty="0"/>
              <a:t>, </a:t>
            </a:r>
            <a:r>
              <a:rPr lang="ko-KR" altLang="en-US" sz="850" dirty="0"/>
              <a:t>배경색과의 대비를 고려하여 흰색 또는 검정색 배경에서 사용</a:t>
            </a:r>
          </a:p>
          <a:p>
            <a:pPr lvl="2"/>
            <a:r>
              <a:rPr lang="ko-KR" altLang="en-US" sz="850" b="1" dirty="0" err="1"/>
              <a:t>타이포그래피</a:t>
            </a:r>
            <a:r>
              <a:rPr lang="en-US" altLang="ko-KR" sz="850" b="1" dirty="0"/>
              <a:t>:</a:t>
            </a:r>
            <a:r>
              <a:rPr lang="ko-KR" altLang="en-US" sz="850" dirty="0"/>
              <a:t> 제목에 사용할 폰트는 깔끔하고 모던한 </a:t>
            </a:r>
            <a:r>
              <a:rPr lang="en-US" altLang="ko-KR" sz="850" dirty="0" err="1"/>
              <a:t>Roboto</a:t>
            </a:r>
            <a:r>
              <a:rPr lang="en-US" altLang="ko-KR" sz="850" dirty="0"/>
              <a:t>, Sans-serif </a:t>
            </a:r>
            <a:r>
              <a:rPr lang="ko-KR" altLang="en-US" sz="850" dirty="0"/>
              <a:t>폰트</a:t>
            </a:r>
            <a:r>
              <a:rPr lang="en-US" altLang="ko-KR" sz="850" dirty="0"/>
              <a:t>, </a:t>
            </a:r>
            <a:r>
              <a:rPr lang="ko-KR" altLang="en-US" sz="850" dirty="0"/>
              <a:t>본문은 </a:t>
            </a:r>
            <a:r>
              <a:rPr lang="ko-KR" altLang="en-US" sz="850" dirty="0" err="1"/>
              <a:t>가독성이</a:t>
            </a:r>
            <a:r>
              <a:rPr lang="ko-KR" altLang="en-US" sz="850" dirty="0"/>
              <a:t> 좋은 </a:t>
            </a:r>
            <a:r>
              <a:rPr lang="en-US" altLang="ko-KR" sz="850" dirty="0" err="1"/>
              <a:t>Roboto</a:t>
            </a:r>
            <a:r>
              <a:rPr lang="en-US" altLang="ko-KR" sz="850" dirty="0"/>
              <a:t> </a:t>
            </a:r>
            <a:r>
              <a:rPr lang="ko-KR" altLang="en-US" sz="850" dirty="0"/>
              <a:t>또는 </a:t>
            </a:r>
            <a:r>
              <a:rPr lang="en-US" altLang="ko-KR" sz="850" dirty="0"/>
              <a:t>Serif </a:t>
            </a:r>
            <a:r>
              <a:rPr lang="ko-KR" altLang="en-US" sz="850" dirty="0"/>
              <a:t>폰트</a:t>
            </a:r>
          </a:p>
          <a:p>
            <a:pPr lvl="2"/>
            <a:r>
              <a:rPr lang="ko-KR" altLang="en-US" sz="850" b="1" dirty="0"/>
              <a:t>색상 팔레트</a:t>
            </a:r>
            <a:r>
              <a:rPr lang="en-US" altLang="ko-KR" sz="850" b="1" dirty="0"/>
              <a:t>:</a:t>
            </a:r>
            <a:r>
              <a:rPr lang="ko-KR" altLang="en-US" sz="850" dirty="0"/>
              <a:t> 메인 컬러 </a:t>
            </a:r>
            <a:r>
              <a:rPr lang="en-US" altLang="ko-KR" sz="850" dirty="0"/>
              <a:t>#0ACFB1</a:t>
            </a:r>
            <a:r>
              <a:rPr lang="ko-KR" altLang="en-US" sz="850" dirty="0"/>
              <a:t>을 중심으로 보조 색상으로 흰색 </a:t>
            </a:r>
            <a:r>
              <a:rPr lang="en-US" altLang="ko-KR" sz="850" dirty="0"/>
              <a:t>(#FFFFFF), </a:t>
            </a:r>
            <a:r>
              <a:rPr lang="ko-KR" altLang="en-US" sz="850" dirty="0"/>
              <a:t>어두운 회색 </a:t>
            </a:r>
            <a:r>
              <a:rPr lang="en-US" altLang="ko-KR" sz="850" dirty="0"/>
              <a:t>(#333333), </a:t>
            </a:r>
            <a:r>
              <a:rPr lang="ko-KR" altLang="en-US" sz="850" dirty="0" err="1"/>
              <a:t>보조색으로</a:t>
            </a:r>
            <a:r>
              <a:rPr lang="ko-KR" altLang="en-US" sz="850" dirty="0"/>
              <a:t> 밝은 회색 </a:t>
            </a:r>
            <a:r>
              <a:rPr lang="en-US" altLang="ko-KR" sz="850" dirty="0"/>
              <a:t>(#F5F5F5) </a:t>
            </a:r>
            <a:r>
              <a:rPr lang="ko-KR" altLang="en-US" sz="850" dirty="0"/>
              <a:t>사용</a:t>
            </a:r>
          </a:p>
          <a:p>
            <a:r>
              <a:rPr lang="en-US" altLang="ko-KR" sz="850" b="1" dirty="0"/>
              <a:t>2. </a:t>
            </a:r>
            <a:r>
              <a:rPr lang="ko-KR" altLang="en-US" sz="850" b="1" dirty="0"/>
              <a:t>레이아웃 및 그리드 시스템</a:t>
            </a:r>
            <a:endParaRPr lang="ko-KR" altLang="en-US" sz="850" dirty="0"/>
          </a:p>
          <a:p>
            <a:r>
              <a:rPr lang="ko-KR" altLang="en-US" sz="850" b="1" dirty="0"/>
              <a:t>페이지</a:t>
            </a:r>
            <a:r>
              <a:rPr lang="en-US" altLang="ko-KR" sz="850" b="1" dirty="0"/>
              <a:t>/</a:t>
            </a:r>
            <a:r>
              <a:rPr lang="ko-KR" altLang="en-US" sz="850" b="1" dirty="0"/>
              <a:t>화면의 레이아웃 구조</a:t>
            </a:r>
            <a:r>
              <a:rPr lang="ko-KR" altLang="en-US" sz="850" dirty="0"/>
              <a:t> </a:t>
            </a:r>
          </a:p>
          <a:p>
            <a:pPr lvl="1"/>
            <a:r>
              <a:rPr lang="ko-KR" altLang="en-US" sz="850" b="1" dirty="0"/>
              <a:t>홈 화면</a:t>
            </a:r>
            <a:r>
              <a:rPr lang="en-US" altLang="ko-KR" sz="850" b="1" dirty="0"/>
              <a:t>:</a:t>
            </a:r>
            <a:r>
              <a:rPr lang="ko-KR" altLang="en-US" sz="850" dirty="0"/>
              <a:t> 상단에 로고와 검색 바</a:t>
            </a:r>
            <a:r>
              <a:rPr lang="en-US" altLang="ko-KR" sz="850" dirty="0"/>
              <a:t>, </a:t>
            </a:r>
            <a:r>
              <a:rPr lang="ko-KR" altLang="en-US" sz="850" dirty="0"/>
              <a:t>주요 기능에 접근할 수 있는 아이콘 메뉴 배치</a:t>
            </a:r>
          </a:p>
          <a:p>
            <a:pPr lvl="1"/>
            <a:r>
              <a:rPr lang="ko-KR" altLang="en-US" sz="850" b="1" dirty="0"/>
              <a:t>상세 화면</a:t>
            </a:r>
            <a:r>
              <a:rPr lang="en-US" altLang="ko-KR" sz="850" b="1" dirty="0"/>
              <a:t>:</a:t>
            </a:r>
            <a:r>
              <a:rPr lang="ko-KR" altLang="en-US" sz="850" dirty="0"/>
              <a:t> 주요 정보는 중앙에 배치</a:t>
            </a:r>
            <a:r>
              <a:rPr lang="en-US" altLang="ko-KR" sz="850" dirty="0"/>
              <a:t>, </a:t>
            </a:r>
            <a:r>
              <a:rPr lang="ko-KR" altLang="en-US" sz="850" dirty="0"/>
              <a:t>하단에 관련 정보나 리뷰</a:t>
            </a:r>
            <a:r>
              <a:rPr lang="en-US" altLang="ko-KR" sz="850" dirty="0"/>
              <a:t>, </a:t>
            </a:r>
            <a:r>
              <a:rPr lang="ko-KR" altLang="en-US" sz="850" dirty="0"/>
              <a:t>상단 또는 하단에 네비게이션 바 배치</a:t>
            </a:r>
          </a:p>
          <a:p>
            <a:pPr lvl="1"/>
            <a:r>
              <a:rPr lang="ko-KR" altLang="en-US" sz="850" b="1" dirty="0"/>
              <a:t>프로필 화면</a:t>
            </a:r>
            <a:r>
              <a:rPr lang="en-US" altLang="ko-KR" sz="850" b="1" dirty="0"/>
              <a:t>:</a:t>
            </a:r>
            <a:r>
              <a:rPr lang="ko-KR" altLang="en-US" sz="850" dirty="0"/>
              <a:t> 사용자 정보와 함께 여행 일정 공유 기능</a:t>
            </a:r>
            <a:r>
              <a:rPr lang="en-US" altLang="ko-KR" sz="850" dirty="0"/>
              <a:t>, </a:t>
            </a:r>
            <a:r>
              <a:rPr lang="ko-KR" altLang="en-US" sz="850" dirty="0"/>
              <a:t>리뷰 목록 배치</a:t>
            </a:r>
          </a:p>
          <a:p>
            <a:r>
              <a:rPr lang="ko-KR" altLang="en-US" sz="850" b="1" dirty="0"/>
              <a:t>그리드 시스템</a:t>
            </a:r>
            <a:r>
              <a:rPr lang="ko-KR" altLang="en-US" sz="850" dirty="0"/>
              <a:t> </a:t>
            </a:r>
          </a:p>
          <a:p>
            <a:pPr lvl="1"/>
            <a:r>
              <a:rPr lang="en-US" altLang="ko-KR" sz="850" b="1" dirty="0"/>
              <a:t>6</a:t>
            </a:r>
            <a:r>
              <a:rPr lang="ko-KR" altLang="en-US" sz="850" b="1" dirty="0"/>
              <a:t>컬럼 그리드</a:t>
            </a:r>
            <a:r>
              <a:rPr lang="en-US" altLang="ko-KR" sz="850" b="1" dirty="0"/>
              <a:t>:</a:t>
            </a:r>
            <a:r>
              <a:rPr lang="ko-KR" altLang="en-US" sz="850" dirty="0"/>
              <a:t> 각 화면은 </a:t>
            </a:r>
            <a:r>
              <a:rPr lang="en-US" altLang="ko-KR" sz="850" dirty="0"/>
              <a:t>6</a:t>
            </a:r>
            <a:r>
              <a:rPr lang="ko-KR" altLang="en-US" sz="850" dirty="0"/>
              <a:t>컬럼 그리드 시스템을 사용하여 일관된 레이아웃을 유지</a:t>
            </a:r>
          </a:p>
          <a:p>
            <a:pPr lvl="1"/>
            <a:r>
              <a:rPr lang="ko-KR" altLang="en-US" sz="850" b="1" dirty="0"/>
              <a:t>여백</a:t>
            </a:r>
            <a:r>
              <a:rPr lang="en-US" altLang="ko-KR" sz="850" b="1" dirty="0"/>
              <a:t>:</a:t>
            </a:r>
            <a:r>
              <a:rPr lang="ko-KR" altLang="en-US" sz="850" dirty="0"/>
              <a:t> 주요 요소 간의 여백은 </a:t>
            </a:r>
            <a:r>
              <a:rPr lang="en-US" altLang="ko-KR" sz="850" dirty="0"/>
              <a:t>16px, </a:t>
            </a:r>
            <a:r>
              <a:rPr lang="ko-KR" altLang="en-US" sz="850" dirty="0"/>
              <a:t>주요 섹션 간의 여백은 </a:t>
            </a:r>
            <a:r>
              <a:rPr lang="en-US" altLang="ko-KR" sz="850" dirty="0"/>
              <a:t>32px</a:t>
            </a:r>
            <a:r>
              <a:rPr lang="ko-KR" altLang="en-US" sz="850" dirty="0"/>
              <a:t>로 설정</a:t>
            </a:r>
          </a:p>
          <a:p>
            <a:pPr lvl="1"/>
            <a:r>
              <a:rPr lang="ko-KR" altLang="en-US" sz="850" b="1" dirty="0"/>
              <a:t>균형 및 정렬</a:t>
            </a:r>
            <a:r>
              <a:rPr lang="en-US" altLang="ko-KR" sz="850" b="1" dirty="0"/>
              <a:t>:</a:t>
            </a:r>
            <a:r>
              <a:rPr lang="ko-KR" altLang="en-US" sz="850" dirty="0"/>
              <a:t> 요소들은 좌우 중앙 정렬</a:t>
            </a:r>
            <a:r>
              <a:rPr lang="en-US" altLang="ko-KR" sz="850" dirty="0"/>
              <a:t>, </a:t>
            </a:r>
            <a:r>
              <a:rPr lang="ko-KR" altLang="en-US" sz="850" dirty="0"/>
              <a:t>텍스트는 좌측 정렬을 기본으로 사용</a:t>
            </a:r>
          </a:p>
          <a:p>
            <a:r>
              <a:rPr lang="ko-KR" altLang="en-US" sz="850" b="1" dirty="0"/>
              <a:t>아이콘 및 그래픽 요소</a:t>
            </a:r>
            <a:r>
              <a:rPr lang="ko-KR" altLang="en-US" sz="850" dirty="0"/>
              <a:t> </a:t>
            </a:r>
          </a:p>
          <a:p>
            <a:pPr lvl="1"/>
            <a:r>
              <a:rPr lang="ko-KR" altLang="en-US" sz="850" b="1" dirty="0"/>
              <a:t>아이콘 스타일</a:t>
            </a:r>
            <a:r>
              <a:rPr lang="ko-KR" altLang="en-US" sz="850" dirty="0"/>
              <a:t> </a:t>
            </a:r>
          </a:p>
          <a:p>
            <a:pPr lvl="2"/>
            <a:r>
              <a:rPr lang="ko-KR" altLang="en-US" sz="850" b="1" dirty="0"/>
              <a:t>선형 아이콘</a:t>
            </a:r>
            <a:r>
              <a:rPr lang="en-US" altLang="ko-KR" sz="850" b="1" dirty="0"/>
              <a:t>:</a:t>
            </a:r>
            <a:r>
              <a:rPr lang="ko-KR" altLang="en-US" sz="850" dirty="0"/>
              <a:t> 깔끔하고 현대적인 선형 아이콘 사용</a:t>
            </a:r>
            <a:r>
              <a:rPr lang="en-US" altLang="ko-KR" sz="850" dirty="0"/>
              <a:t>, </a:t>
            </a:r>
            <a:r>
              <a:rPr lang="ko-KR" altLang="en-US" sz="850" dirty="0"/>
              <a:t>메인 컬러 </a:t>
            </a:r>
            <a:r>
              <a:rPr lang="en-US" altLang="ko-KR" sz="850" dirty="0"/>
              <a:t>#0ACFB1</a:t>
            </a:r>
            <a:r>
              <a:rPr lang="ko-KR" altLang="en-US" sz="850" dirty="0"/>
              <a:t>로 통일</a:t>
            </a:r>
          </a:p>
          <a:p>
            <a:pPr lvl="2"/>
            <a:r>
              <a:rPr lang="ko-KR" altLang="en-US" sz="850" b="1" dirty="0"/>
              <a:t>채워진 아이콘</a:t>
            </a:r>
            <a:r>
              <a:rPr lang="en-US" altLang="ko-KR" sz="850" b="1" dirty="0"/>
              <a:t>:</a:t>
            </a:r>
            <a:r>
              <a:rPr lang="ko-KR" altLang="en-US" sz="850" dirty="0"/>
              <a:t> 중요한 액션이나 강조가 필요한 부분에 사용</a:t>
            </a:r>
            <a:r>
              <a:rPr lang="en-US" altLang="ko-KR" sz="850" dirty="0"/>
              <a:t>, </a:t>
            </a:r>
            <a:r>
              <a:rPr lang="ko-KR" altLang="en-US" sz="850" dirty="0"/>
              <a:t>메인 컬러와 대비되는 색상으로 사용</a:t>
            </a:r>
          </a:p>
          <a:p>
            <a:pPr lvl="1"/>
            <a:r>
              <a:rPr lang="ko-KR" altLang="en-US" sz="850" b="1" dirty="0"/>
              <a:t>그래픽 일러스트레이션 스타일</a:t>
            </a:r>
            <a:r>
              <a:rPr lang="ko-KR" altLang="en-US" sz="850" dirty="0"/>
              <a:t> </a:t>
            </a:r>
          </a:p>
          <a:p>
            <a:pPr lvl="2"/>
            <a:r>
              <a:rPr lang="ko-KR" altLang="en-US" sz="850" b="1" dirty="0"/>
              <a:t>일러스트</a:t>
            </a:r>
            <a:r>
              <a:rPr lang="en-US" altLang="ko-KR" sz="850" b="1" dirty="0"/>
              <a:t>:</a:t>
            </a:r>
            <a:r>
              <a:rPr lang="ko-KR" altLang="en-US" sz="850" dirty="0"/>
              <a:t> 단순하고 직관적인 스타일</a:t>
            </a:r>
            <a:r>
              <a:rPr lang="en-US" altLang="ko-KR" sz="850" dirty="0"/>
              <a:t>, </a:t>
            </a:r>
            <a:r>
              <a:rPr lang="ko-KR" altLang="en-US" sz="850" dirty="0"/>
              <a:t>여행의 즐거움을 표현하는 밝고 활기찬 일러스트</a:t>
            </a:r>
          </a:p>
          <a:p>
            <a:pPr lvl="2"/>
            <a:r>
              <a:rPr lang="ko-KR" altLang="en-US" sz="850" b="1" dirty="0"/>
              <a:t>이미지 및 사진 활용 방향</a:t>
            </a:r>
            <a:r>
              <a:rPr lang="en-US" altLang="ko-KR" sz="850" b="1" dirty="0"/>
              <a:t>:</a:t>
            </a:r>
            <a:r>
              <a:rPr lang="ko-KR" altLang="en-US" sz="850" dirty="0"/>
              <a:t> 고화질의 여행지 사진 사용</a:t>
            </a:r>
            <a:r>
              <a:rPr lang="en-US" altLang="ko-KR" sz="850" dirty="0"/>
              <a:t>, </a:t>
            </a:r>
            <a:r>
              <a:rPr lang="ko-KR" altLang="en-US" sz="850" dirty="0"/>
              <a:t>주로 자연 경관</a:t>
            </a:r>
            <a:r>
              <a:rPr lang="en-US" altLang="ko-KR" sz="850" dirty="0"/>
              <a:t>, </a:t>
            </a:r>
            <a:r>
              <a:rPr lang="ko-KR" altLang="en-US" sz="850" dirty="0"/>
              <a:t>도시의 랜드마크 등을 포함하여 생동감을 전달</a:t>
            </a:r>
          </a:p>
          <a:p>
            <a:r>
              <a:rPr lang="en-US" altLang="ko-KR" sz="850" b="1" dirty="0"/>
              <a:t>4. </a:t>
            </a:r>
            <a:r>
              <a:rPr lang="ko-KR" altLang="en-US" sz="850" b="1" dirty="0"/>
              <a:t>모션 및 </a:t>
            </a:r>
            <a:r>
              <a:rPr lang="ko-KR" altLang="en-US" sz="850" b="1" dirty="0" err="1"/>
              <a:t>인터랙션</a:t>
            </a:r>
            <a:r>
              <a:rPr lang="ko-KR" altLang="en-US" sz="850" b="1" dirty="0"/>
              <a:t> 디자인</a:t>
            </a:r>
            <a:endParaRPr lang="ko-KR" altLang="en-US" sz="850" dirty="0"/>
          </a:p>
          <a:p>
            <a:r>
              <a:rPr lang="ko-KR" altLang="en-US" sz="850" b="1" dirty="0"/>
              <a:t>버튼</a:t>
            </a:r>
            <a:r>
              <a:rPr lang="en-US" altLang="ko-KR" sz="850" b="1" dirty="0"/>
              <a:t>, </a:t>
            </a:r>
            <a:r>
              <a:rPr lang="ko-KR" altLang="en-US" sz="850" b="1" dirty="0"/>
              <a:t>메뉴 등의 </a:t>
            </a:r>
            <a:r>
              <a:rPr lang="ko-KR" altLang="en-US" sz="850" b="1" dirty="0" err="1"/>
              <a:t>호버</a:t>
            </a:r>
            <a:r>
              <a:rPr lang="en-US" altLang="ko-KR" sz="850" b="1" dirty="0"/>
              <a:t>/</a:t>
            </a:r>
            <a:r>
              <a:rPr lang="ko-KR" altLang="en-US" sz="850" b="1" dirty="0"/>
              <a:t>클릭 효과</a:t>
            </a:r>
            <a:r>
              <a:rPr lang="ko-KR" altLang="en-US" sz="850" dirty="0"/>
              <a:t> </a:t>
            </a:r>
          </a:p>
          <a:p>
            <a:pPr lvl="1"/>
            <a:r>
              <a:rPr lang="ko-KR" altLang="en-US" sz="850" b="1" dirty="0"/>
              <a:t>버튼 </a:t>
            </a:r>
            <a:r>
              <a:rPr lang="ko-KR" altLang="en-US" sz="850" b="1" dirty="0" err="1"/>
              <a:t>호버</a:t>
            </a:r>
            <a:r>
              <a:rPr lang="ko-KR" altLang="en-US" sz="850" b="1" dirty="0"/>
              <a:t> 효과</a:t>
            </a:r>
            <a:r>
              <a:rPr lang="en-US" altLang="ko-KR" sz="850" b="1" dirty="0"/>
              <a:t>:</a:t>
            </a:r>
            <a:r>
              <a:rPr lang="ko-KR" altLang="en-US" sz="850" dirty="0"/>
              <a:t> 버튼 색상이 메인 컬러에서 약간 어두운 톤으로 변환</a:t>
            </a:r>
            <a:r>
              <a:rPr lang="en-US" altLang="ko-KR" sz="850" dirty="0"/>
              <a:t>, </a:t>
            </a:r>
            <a:r>
              <a:rPr lang="ko-KR" altLang="en-US" sz="850" dirty="0"/>
              <a:t>그림자 효과 추가</a:t>
            </a:r>
          </a:p>
          <a:p>
            <a:pPr lvl="1"/>
            <a:r>
              <a:rPr lang="ko-KR" altLang="en-US" sz="850" b="1" dirty="0"/>
              <a:t>메뉴 클릭 효과</a:t>
            </a:r>
            <a:r>
              <a:rPr lang="en-US" altLang="ko-KR" sz="850" b="1" dirty="0"/>
              <a:t>:</a:t>
            </a:r>
            <a:r>
              <a:rPr lang="ko-KR" altLang="en-US" sz="850" dirty="0"/>
              <a:t> 메뉴 아이템 클릭 시 배경색이 변경되고 아이콘에 애니메이션 효과 적용</a:t>
            </a:r>
          </a:p>
          <a:p>
            <a:r>
              <a:rPr lang="ko-KR" altLang="en-US" sz="850" b="1" dirty="0"/>
              <a:t>화면 전환</a:t>
            </a:r>
            <a:r>
              <a:rPr lang="en-US" altLang="ko-KR" sz="850" b="1" dirty="0"/>
              <a:t>, </a:t>
            </a:r>
            <a:r>
              <a:rPr lang="ko-KR" altLang="en-US" sz="850" b="1" dirty="0"/>
              <a:t>스크롤 등의 애니메이션</a:t>
            </a:r>
            <a:r>
              <a:rPr lang="ko-KR" altLang="en-US" sz="850" dirty="0"/>
              <a:t> </a:t>
            </a:r>
          </a:p>
          <a:p>
            <a:pPr lvl="1"/>
            <a:r>
              <a:rPr lang="ko-KR" altLang="en-US" sz="850" b="1" dirty="0"/>
              <a:t>화면 전환</a:t>
            </a:r>
            <a:r>
              <a:rPr lang="en-US" altLang="ko-KR" sz="850" b="1" dirty="0"/>
              <a:t>:</a:t>
            </a:r>
            <a:r>
              <a:rPr lang="ko-KR" altLang="en-US" sz="850" dirty="0"/>
              <a:t> 슬라이드 인</a:t>
            </a:r>
            <a:r>
              <a:rPr lang="en-US" altLang="ko-KR" sz="850" dirty="0"/>
              <a:t>/</a:t>
            </a:r>
            <a:r>
              <a:rPr lang="ko-KR" altLang="en-US" sz="850" dirty="0"/>
              <a:t>아웃 애니메이션 사용</a:t>
            </a:r>
            <a:r>
              <a:rPr lang="en-US" altLang="ko-KR" sz="850" dirty="0"/>
              <a:t>, </a:t>
            </a:r>
            <a:r>
              <a:rPr lang="ko-KR" altLang="en-US" sz="850" dirty="0"/>
              <a:t>자연스러운 </a:t>
            </a:r>
            <a:r>
              <a:rPr lang="ko-KR" altLang="en-US" sz="850" dirty="0" err="1"/>
              <a:t>이동감을</a:t>
            </a:r>
            <a:r>
              <a:rPr lang="ko-KR" altLang="en-US" sz="850" dirty="0"/>
              <a:t> 제공</a:t>
            </a:r>
          </a:p>
          <a:p>
            <a:pPr lvl="1"/>
            <a:r>
              <a:rPr lang="ko-KR" altLang="en-US" sz="850" b="1" dirty="0"/>
              <a:t>스크롤 애니메이션</a:t>
            </a:r>
            <a:r>
              <a:rPr lang="en-US" altLang="ko-KR" sz="850" b="1" dirty="0"/>
              <a:t>:</a:t>
            </a:r>
            <a:r>
              <a:rPr lang="ko-KR" altLang="en-US" sz="850" dirty="0"/>
              <a:t> 페이지 스크롤 시 부드러운 </a:t>
            </a:r>
            <a:r>
              <a:rPr lang="ko-KR" altLang="en-US" sz="850" dirty="0" err="1"/>
              <a:t>페이드</a:t>
            </a:r>
            <a:r>
              <a:rPr lang="ko-KR" altLang="en-US" sz="850" dirty="0"/>
              <a:t> 인</a:t>
            </a:r>
            <a:r>
              <a:rPr lang="en-US" altLang="ko-KR" sz="850" dirty="0"/>
              <a:t>/</a:t>
            </a:r>
            <a:r>
              <a:rPr lang="ko-KR" altLang="en-US" sz="850" dirty="0"/>
              <a:t>아웃 효과</a:t>
            </a:r>
          </a:p>
          <a:p>
            <a:r>
              <a:rPr lang="ko-KR" altLang="en-US" sz="850" b="1" dirty="0"/>
              <a:t>사용자 </a:t>
            </a:r>
            <a:r>
              <a:rPr lang="ko-KR" altLang="en-US" sz="850" b="1" dirty="0" err="1"/>
              <a:t>인터랙션에</a:t>
            </a:r>
            <a:r>
              <a:rPr lang="ko-KR" altLang="en-US" sz="850" b="1" dirty="0"/>
              <a:t> 대한 시각적 반응</a:t>
            </a:r>
            <a:r>
              <a:rPr lang="ko-KR" altLang="en-US" sz="850" dirty="0"/>
              <a:t> </a:t>
            </a:r>
          </a:p>
          <a:p>
            <a:pPr lvl="1"/>
            <a:r>
              <a:rPr lang="ko-KR" altLang="en-US" sz="850" b="1" dirty="0"/>
              <a:t>클릭 시 반응</a:t>
            </a:r>
            <a:r>
              <a:rPr lang="en-US" altLang="ko-KR" sz="850" b="1" dirty="0"/>
              <a:t>:</a:t>
            </a:r>
            <a:r>
              <a:rPr lang="ko-KR" altLang="en-US" sz="850" dirty="0"/>
              <a:t> 클릭 시 짧은 진동 효과와 함께 시각적인 피드백 제공</a:t>
            </a:r>
          </a:p>
          <a:p>
            <a:pPr lvl="1"/>
            <a:r>
              <a:rPr lang="ko-KR" altLang="en-US" sz="850" b="1" dirty="0"/>
              <a:t>로딩 애니메이션</a:t>
            </a:r>
            <a:r>
              <a:rPr lang="en-US" altLang="ko-KR" sz="850" b="1" dirty="0"/>
              <a:t>:</a:t>
            </a:r>
            <a:r>
              <a:rPr lang="ko-KR" altLang="en-US" sz="850" dirty="0"/>
              <a:t> 페이지 로딩 시 단순한 로딩 애니메이션으로 사용자에게 진행 상황을 시각적으로 전달</a:t>
            </a:r>
          </a:p>
          <a:p>
            <a:r>
              <a:rPr lang="ko-KR" altLang="en-US" sz="850" b="1" dirty="0"/>
              <a:t>접근성 고려</a:t>
            </a:r>
            <a:r>
              <a:rPr lang="ko-KR" altLang="en-US" sz="850" dirty="0"/>
              <a:t> </a:t>
            </a:r>
          </a:p>
          <a:p>
            <a:pPr lvl="1"/>
            <a:r>
              <a:rPr lang="ko-KR" altLang="en-US" sz="850" b="1" dirty="0"/>
              <a:t>색상 대비</a:t>
            </a:r>
            <a:r>
              <a:rPr lang="en-US" altLang="ko-KR" sz="850" b="1" dirty="0"/>
              <a:t>, </a:t>
            </a:r>
            <a:r>
              <a:rPr lang="ko-KR" altLang="en-US" sz="850" b="1" dirty="0"/>
              <a:t>폰트 크기 등 접근성 지침 준수</a:t>
            </a:r>
            <a:r>
              <a:rPr lang="ko-KR" altLang="en-US" sz="850" dirty="0"/>
              <a:t> </a:t>
            </a:r>
          </a:p>
          <a:p>
            <a:pPr lvl="2"/>
            <a:r>
              <a:rPr lang="ko-KR" altLang="en-US" sz="850" b="1" dirty="0"/>
              <a:t>색상 대비</a:t>
            </a:r>
            <a:r>
              <a:rPr lang="en-US" altLang="ko-KR" sz="850" b="1" dirty="0"/>
              <a:t>:</a:t>
            </a:r>
            <a:r>
              <a:rPr lang="ko-KR" altLang="en-US" sz="850" dirty="0"/>
              <a:t> </a:t>
            </a:r>
            <a:r>
              <a:rPr lang="en-US" altLang="ko-KR" sz="850" dirty="0"/>
              <a:t>WCAG </a:t>
            </a:r>
            <a:r>
              <a:rPr lang="ko-KR" altLang="en-US" sz="850" dirty="0"/>
              <a:t>지침에 따른 충분한 색상 대비 유지</a:t>
            </a:r>
            <a:r>
              <a:rPr lang="en-US" altLang="ko-KR" sz="850" dirty="0"/>
              <a:t>, </a:t>
            </a:r>
            <a:r>
              <a:rPr lang="ko-KR" altLang="en-US" sz="850" dirty="0"/>
              <a:t>텍스트와 배경 간의 명확한 대비</a:t>
            </a:r>
          </a:p>
          <a:p>
            <a:pPr lvl="2"/>
            <a:r>
              <a:rPr lang="ko-KR" altLang="en-US" sz="850" b="1" dirty="0"/>
              <a:t>폰트 크기</a:t>
            </a:r>
            <a:r>
              <a:rPr lang="en-US" altLang="ko-KR" sz="850" b="1" dirty="0"/>
              <a:t>:</a:t>
            </a:r>
            <a:r>
              <a:rPr lang="ko-KR" altLang="en-US" sz="850" dirty="0"/>
              <a:t> 최소 </a:t>
            </a:r>
            <a:r>
              <a:rPr lang="en-US" altLang="ko-KR" sz="850" dirty="0"/>
              <a:t>16px </a:t>
            </a:r>
            <a:r>
              <a:rPr lang="ko-KR" altLang="en-US" sz="850" dirty="0"/>
              <a:t>이상의 폰트 크기 사용</a:t>
            </a:r>
            <a:r>
              <a:rPr lang="en-US" altLang="ko-KR" sz="850" dirty="0"/>
              <a:t>, </a:t>
            </a:r>
            <a:r>
              <a:rPr lang="ko-KR" altLang="en-US" sz="850" dirty="0" err="1"/>
              <a:t>가독성을</a:t>
            </a:r>
            <a:r>
              <a:rPr lang="ko-KR" altLang="en-US" sz="850" dirty="0"/>
              <a:t> 위해 라인 높이 충분히 설정</a:t>
            </a:r>
          </a:p>
          <a:p>
            <a:pPr lvl="1"/>
            <a:r>
              <a:rPr lang="ko-KR" altLang="en-US" sz="850" b="1" dirty="0"/>
              <a:t>스크린 리더</a:t>
            </a:r>
            <a:r>
              <a:rPr lang="en-US" altLang="ko-KR" sz="850" b="1" dirty="0"/>
              <a:t>, </a:t>
            </a:r>
            <a:r>
              <a:rPr lang="ko-KR" altLang="en-US" sz="850" b="1" dirty="0"/>
              <a:t>키보드 네비게이션 등을 위한 디자인</a:t>
            </a:r>
            <a:r>
              <a:rPr lang="ko-KR" altLang="en-US" sz="850" dirty="0"/>
              <a:t> </a:t>
            </a:r>
          </a:p>
          <a:p>
            <a:pPr lvl="2"/>
            <a:r>
              <a:rPr lang="ko-KR" altLang="en-US" sz="850" b="1" dirty="0"/>
              <a:t>스크린 리더 지원</a:t>
            </a:r>
            <a:r>
              <a:rPr lang="en-US" altLang="ko-KR" sz="850" b="1" dirty="0"/>
              <a:t>:</a:t>
            </a:r>
            <a:r>
              <a:rPr lang="ko-KR" altLang="en-US" sz="850" dirty="0"/>
              <a:t> 모든 중요한 요소에 대체 텍스트 제공</a:t>
            </a:r>
            <a:r>
              <a:rPr lang="en-US" altLang="ko-KR" sz="850" dirty="0"/>
              <a:t>, </a:t>
            </a:r>
            <a:r>
              <a:rPr lang="ko-KR" altLang="en-US" sz="850" dirty="0"/>
              <a:t>스크린 리더 사용자를 위한 명확한 네비게이션 구조</a:t>
            </a:r>
          </a:p>
          <a:p>
            <a:pPr lvl="2"/>
            <a:r>
              <a:rPr lang="ko-KR" altLang="en-US" sz="850" b="1" dirty="0"/>
              <a:t>키보드 네비게이션</a:t>
            </a:r>
            <a:r>
              <a:rPr lang="en-US" altLang="ko-KR" sz="850" b="1" dirty="0"/>
              <a:t>:</a:t>
            </a:r>
            <a:r>
              <a:rPr lang="ko-KR" altLang="en-US" sz="850" dirty="0"/>
              <a:t> 모든 </a:t>
            </a:r>
            <a:r>
              <a:rPr lang="ko-KR" altLang="en-US" sz="850" dirty="0" err="1"/>
              <a:t>인터랙티브</a:t>
            </a:r>
            <a:r>
              <a:rPr lang="ko-KR" altLang="en-US" sz="850" dirty="0"/>
              <a:t> 요소는 키보드로 접근 가능하도록 설계</a:t>
            </a:r>
            <a:r>
              <a:rPr lang="en-US" altLang="ko-KR" sz="850" dirty="0"/>
              <a:t>, </a:t>
            </a:r>
            <a:r>
              <a:rPr lang="ko-KR" altLang="en-US" sz="850" dirty="0"/>
              <a:t>포커스 시각적 표시 제공</a:t>
            </a:r>
          </a:p>
          <a:p>
            <a:r>
              <a:rPr lang="ko-KR" altLang="en-US" sz="850" dirty="0"/>
              <a:t>이와 같은 가이드라인을 통해 사용자들이 </a:t>
            </a:r>
            <a:r>
              <a:rPr lang="en-US" altLang="ko-KR" sz="850" dirty="0"/>
              <a:t>'</a:t>
            </a:r>
            <a:r>
              <a:rPr lang="ko-KR" altLang="en-US" sz="850" dirty="0" err="1"/>
              <a:t>트리플</a:t>
            </a:r>
            <a:r>
              <a:rPr lang="en-US" altLang="ko-KR" sz="850" dirty="0"/>
              <a:t>' </a:t>
            </a:r>
            <a:r>
              <a:rPr lang="ko-KR" altLang="en-US" sz="850" dirty="0"/>
              <a:t>앱을 통해 편리하고 즐거운 여행 경험을 할 수 있도록 디자인을 완성합니다</a:t>
            </a:r>
            <a:r>
              <a:rPr lang="en-US" altLang="ko-KR" sz="850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9" y="697714"/>
            <a:ext cx="582489" cy="5747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96635" y="650535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82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B1D75-4AA1-3DD3-3C9D-C57A82F3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703269" cy="754227"/>
          </a:xfrm>
        </p:spPr>
        <p:txBody>
          <a:bodyPr>
            <a:normAutofit fontScale="90000"/>
          </a:bodyPr>
          <a:lstStyle/>
          <a:p>
            <a:r>
              <a:rPr lang="en-US" altLang="ko-KR" sz="3200" dirty="0"/>
              <a:t>AI</a:t>
            </a:r>
            <a:r>
              <a:rPr lang="ko-KR" altLang="en-US" sz="3200" dirty="0"/>
              <a:t>를 이용한 프로토타입 </a:t>
            </a:r>
            <a:r>
              <a:rPr lang="en-US" altLang="ko-KR" sz="3200" dirty="0"/>
              <a:t>– </a:t>
            </a:r>
            <a:r>
              <a:rPr lang="ko-KR" altLang="en-US" sz="3200" dirty="0"/>
              <a:t>툴</a:t>
            </a:r>
            <a:r>
              <a:rPr lang="en-US" altLang="ko-KR" sz="3200" dirty="0"/>
              <a:t>, </a:t>
            </a:r>
            <a:r>
              <a:rPr lang="ko-KR" altLang="en-US" sz="3200" dirty="0"/>
              <a:t>방법 </a:t>
            </a:r>
            <a:r>
              <a:rPr lang="ko-KR" altLang="en-US" sz="3200" dirty="0" smtClean="0"/>
              <a:t>소개 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네비게이션바 </a:t>
            </a:r>
            <a:r>
              <a:rPr lang="ko-KR" altLang="en-US" sz="3200" dirty="0" err="1" smtClean="0"/>
              <a:t>메뉴명</a:t>
            </a:r>
            <a:r>
              <a:rPr lang="ko-KR" altLang="en-US" sz="3200" dirty="0" smtClean="0"/>
              <a:t> 설정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2504A-B45F-9710-D910-92087CFE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076" y="697714"/>
            <a:ext cx="10515600" cy="64430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GPT4.0</a:t>
            </a:r>
            <a:r>
              <a:rPr lang="ko-KR" altLang="en-US" dirty="0"/>
              <a:t>를 사용하는 대화형 </a:t>
            </a:r>
            <a:r>
              <a:rPr lang="ko-KR" altLang="en-US" dirty="0" err="1"/>
              <a:t>생성형</a:t>
            </a:r>
            <a:r>
              <a:rPr lang="ko-KR" altLang="en-US" dirty="0"/>
              <a:t> </a:t>
            </a:r>
            <a:r>
              <a:rPr lang="en-US" altLang="ko-KR" dirty="0" smtClean="0"/>
              <a:t>AI - </a:t>
            </a:r>
            <a:r>
              <a:rPr lang="en-US" altLang="ko-KR" dirty="0" err="1" smtClean="0"/>
              <a:t>chatGPT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462" y="1342020"/>
            <a:ext cx="53673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+mn-ea"/>
              </a:rPr>
              <a:t>[input]</a:t>
            </a:r>
          </a:p>
          <a:p>
            <a:r>
              <a:rPr lang="ko-KR" altLang="en-US" sz="1000" dirty="0" err="1">
                <a:latin typeface="+mn-ea"/>
              </a:rPr>
              <a:t>페이지별로</a:t>
            </a:r>
            <a:r>
              <a:rPr lang="ko-KR" altLang="en-US" sz="1000" dirty="0">
                <a:latin typeface="+mn-ea"/>
              </a:rPr>
              <a:t> 담긴 컨텐츠를 보고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네비게이션바의 </a:t>
            </a:r>
            <a:r>
              <a:rPr lang="ko-KR" altLang="en-US" sz="1000" dirty="0" err="1">
                <a:latin typeface="+mn-ea"/>
              </a:rPr>
              <a:t>메뉴명을</a:t>
            </a:r>
            <a:r>
              <a:rPr lang="ko-KR" altLang="en-US" sz="1000" dirty="0">
                <a:latin typeface="+mn-ea"/>
              </a:rPr>
              <a:t> 정해주세요</a:t>
            </a:r>
            <a:r>
              <a:rPr lang="en-US" altLang="ko-KR" sz="1000" dirty="0">
                <a:latin typeface="+mn-ea"/>
              </a:rPr>
              <a:t>. &lt;output</a:t>
            </a:r>
            <a:r>
              <a:rPr lang="ko-KR" altLang="en-US" sz="1000" dirty="0">
                <a:latin typeface="+mn-ea"/>
              </a:rPr>
              <a:t>에 들어갈 내용</a:t>
            </a:r>
            <a:r>
              <a:rPr lang="en-US" altLang="ko-KR" sz="1000" dirty="0">
                <a:latin typeface="+mn-ea"/>
              </a:rPr>
              <a:t>&gt;</a:t>
            </a:r>
          </a:p>
          <a:p>
            <a:r>
              <a:rPr lang="ko-KR" altLang="en-US" sz="1000" dirty="0">
                <a:latin typeface="+mn-ea"/>
              </a:rPr>
              <a:t>현재 네비게이션바 이름에 대한 평가</a:t>
            </a:r>
          </a:p>
          <a:p>
            <a:r>
              <a:rPr lang="ko-KR" altLang="en-US" sz="1000" dirty="0">
                <a:latin typeface="+mn-ea"/>
              </a:rPr>
              <a:t>제안하는 </a:t>
            </a:r>
            <a:r>
              <a:rPr lang="ko-KR" altLang="en-US" sz="1000" dirty="0" err="1">
                <a:latin typeface="+mn-ea"/>
              </a:rPr>
              <a:t>메뉴명</a:t>
            </a:r>
            <a:endParaRPr lang="ko-KR" altLang="en-US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 err="1">
                <a:latin typeface="+mn-ea"/>
              </a:rPr>
              <a:t>여행매거진</a:t>
            </a:r>
            <a:r>
              <a:rPr lang="en-US" altLang="ko-KR" sz="1000" dirty="0">
                <a:latin typeface="+mn-ea"/>
              </a:rPr>
              <a:t>]</a:t>
            </a:r>
          </a:p>
          <a:p>
            <a:r>
              <a:rPr lang="ko-KR" altLang="en-US" sz="1000" dirty="0">
                <a:latin typeface="+mn-ea"/>
              </a:rPr>
              <a:t>전체 여행지 </a:t>
            </a:r>
            <a:r>
              <a:rPr lang="en-US" altLang="ko-KR" sz="1000" dirty="0">
                <a:latin typeface="+mn-ea"/>
              </a:rPr>
              <a:t>best10</a:t>
            </a:r>
          </a:p>
          <a:p>
            <a:r>
              <a:rPr lang="ko-KR" altLang="en-US" sz="1000" dirty="0">
                <a:latin typeface="+mn-ea"/>
              </a:rPr>
              <a:t>인기 도시</a:t>
            </a:r>
          </a:p>
          <a:p>
            <a:r>
              <a:rPr lang="ko-KR" altLang="en-US" sz="1000" dirty="0">
                <a:latin typeface="+mn-ea"/>
              </a:rPr>
              <a:t>인기 여행기</a:t>
            </a:r>
          </a:p>
          <a:p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 err="1">
                <a:latin typeface="+mn-ea"/>
              </a:rPr>
              <a:t>여행예약</a:t>
            </a:r>
            <a:r>
              <a:rPr lang="en-US" altLang="ko-KR" sz="1000" dirty="0">
                <a:latin typeface="+mn-ea"/>
              </a:rPr>
              <a:t>]</a:t>
            </a:r>
          </a:p>
          <a:p>
            <a:r>
              <a:rPr lang="ko-KR" altLang="en-US" sz="1000" dirty="0">
                <a:latin typeface="+mn-ea"/>
              </a:rPr>
              <a:t>여행상품 예약</a:t>
            </a:r>
          </a:p>
          <a:p>
            <a:r>
              <a:rPr lang="ko-KR" altLang="en-US" sz="1000" dirty="0">
                <a:latin typeface="+mn-ea"/>
              </a:rPr>
              <a:t>저장된 여행지</a:t>
            </a:r>
          </a:p>
          <a:p>
            <a:r>
              <a:rPr lang="ko-KR" altLang="en-US" sz="1000" dirty="0">
                <a:latin typeface="+mn-ea"/>
              </a:rPr>
              <a:t>최근 본 여행지</a:t>
            </a:r>
          </a:p>
          <a:p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여행일정</a:t>
            </a:r>
            <a:r>
              <a:rPr lang="en-US" altLang="ko-KR" sz="1000" dirty="0">
                <a:latin typeface="+mn-ea"/>
              </a:rPr>
              <a:t>]</a:t>
            </a:r>
          </a:p>
          <a:p>
            <a:r>
              <a:rPr lang="ko-KR" altLang="en-US" sz="1000" dirty="0">
                <a:latin typeface="+mn-ea"/>
              </a:rPr>
              <a:t>지난 여행 일정</a:t>
            </a:r>
          </a:p>
          <a:p>
            <a:r>
              <a:rPr lang="ko-KR" altLang="en-US" sz="1000" dirty="0">
                <a:latin typeface="+mn-ea"/>
              </a:rPr>
              <a:t>여행 일정 생성</a:t>
            </a:r>
          </a:p>
          <a:p>
            <a:r>
              <a:rPr lang="ko-KR" altLang="en-US" sz="1000" dirty="0">
                <a:latin typeface="+mn-ea"/>
              </a:rPr>
              <a:t>여행 일정 편집</a:t>
            </a:r>
          </a:p>
          <a:p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 err="1">
                <a:latin typeface="+mn-ea"/>
              </a:rPr>
              <a:t>마이페이지</a:t>
            </a:r>
            <a:r>
              <a:rPr lang="en-US" altLang="ko-KR" sz="1000" dirty="0">
                <a:latin typeface="+mn-ea"/>
              </a:rPr>
              <a:t>]</a:t>
            </a:r>
          </a:p>
          <a:p>
            <a:r>
              <a:rPr lang="ko-KR" altLang="en-US" sz="1000" dirty="0">
                <a:latin typeface="+mn-ea"/>
              </a:rPr>
              <a:t>내 저장</a:t>
            </a:r>
          </a:p>
          <a:p>
            <a:r>
              <a:rPr lang="ko-KR" altLang="en-US" sz="1000" dirty="0">
                <a:latin typeface="+mn-ea"/>
              </a:rPr>
              <a:t>내 리뷰</a:t>
            </a:r>
          </a:p>
          <a:p>
            <a:r>
              <a:rPr lang="ko-KR" altLang="en-US" sz="1000" dirty="0">
                <a:latin typeface="+mn-ea"/>
              </a:rPr>
              <a:t>내 여행기</a:t>
            </a:r>
          </a:p>
          <a:p>
            <a:r>
              <a:rPr lang="ko-KR" altLang="en-US" sz="1000" dirty="0">
                <a:latin typeface="+mn-ea"/>
              </a:rPr>
              <a:t>내가 다녀온 여행</a:t>
            </a:r>
          </a:p>
          <a:p>
            <a:r>
              <a:rPr lang="ko-KR" altLang="en-US" sz="1000" dirty="0">
                <a:latin typeface="+mn-ea"/>
              </a:rPr>
              <a:t>내 예약</a:t>
            </a:r>
          </a:p>
          <a:p>
            <a:r>
              <a:rPr lang="ko-KR" altLang="en-US" sz="1000" dirty="0">
                <a:latin typeface="+mn-ea"/>
              </a:rPr>
              <a:t>오프라인 가이드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45773" y="1489040"/>
            <a:ext cx="574390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[output]</a:t>
            </a:r>
          </a:p>
          <a:p>
            <a:r>
              <a:rPr lang="ko-KR" altLang="en-US" sz="1000" dirty="0"/>
              <a:t>네비게이션바 이름 평가</a:t>
            </a:r>
          </a:p>
          <a:p>
            <a:r>
              <a:rPr lang="ko-KR" altLang="en-US" sz="1000" dirty="0"/>
              <a:t>현재의 네비게이션 메뉴 이름들은 기능을 잘 반영하고 있지만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사용자들이 직관적으로 이해하고 접근하기 쉽게 더 간결하고 명확하게 개선할 여지가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제안하는 </a:t>
            </a:r>
            <a:r>
              <a:rPr lang="ko-KR" altLang="en-US" sz="1000" dirty="0" err="1"/>
              <a:t>메뉴명</a:t>
            </a:r>
            <a:endParaRPr lang="ko-KR" altLang="en-US" sz="1000" dirty="0"/>
          </a:p>
          <a:p>
            <a:pPr lvl="1"/>
            <a:r>
              <a:rPr lang="ko-KR" altLang="en-US" sz="1000" b="1" dirty="0"/>
              <a:t>매거진</a:t>
            </a:r>
            <a:r>
              <a:rPr lang="ko-KR" altLang="en-US" sz="1000" dirty="0"/>
              <a:t> </a:t>
            </a:r>
          </a:p>
          <a:p>
            <a:pPr lvl="2"/>
            <a:r>
              <a:rPr lang="ko-KR" altLang="en-US" sz="1000" b="1" dirty="0"/>
              <a:t>현재 이름 평가</a:t>
            </a:r>
            <a:r>
              <a:rPr lang="en-US" altLang="ko-KR" sz="1000" b="1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여행매거진</a:t>
            </a:r>
            <a:r>
              <a:rPr lang="en-US" altLang="ko-KR" sz="1000" dirty="0"/>
              <a:t>'</a:t>
            </a:r>
            <a:r>
              <a:rPr lang="ko-KR" altLang="en-US" sz="1000" dirty="0"/>
              <a:t>은 콘텐츠의 성격을 잘 반영하고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좀 더 직관적이고 짧은 이름으로 개선할 수 있습니다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b="1" dirty="0"/>
              <a:t>제안 이름</a:t>
            </a:r>
            <a:r>
              <a:rPr lang="en-US" altLang="ko-KR" sz="1000" b="1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'</a:t>
            </a:r>
            <a:r>
              <a:rPr lang="ko-KR" altLang="en-US" sz="1000" dirty="0"/>
              <a:t>매거진</a:t>
            </a:r>
            <a:r>
              <a:rPr lang="en-US" altLang="ko-KR" sz="1000" dirty="0"/>
              <a:t>'</a:t>
            </a:r>
          </a:p>
          <a:p>
            <a:pPr lvl="2"/>
            <a:r>
              <a:rPr lang="ko-KR" altLang="en-US" sz="1000" b="1" dirty="0"/>
              <a:t>포함 내용</a:t>
            </a:r>
            <a:r>
              <a:rPr lang="en-US" altLang="ko-KR" sz="1000" b="1" dirty="0"/>
              <a:t>:</a:t>
            </a:r>
            <a:r>
              <a:rPr lang="ko-KR" altLang="en-US" sz="1000" dirty="0"/>
              <a:t> 전체 여행지 </a:t>
            </a:r>
            <a:r>
              <a:rPr lang="en-US" altLang="ko-KR" sz="1000" dirty="0"/>
              <a:t>best10, </a:t>
            </a:r>
            <a:r>
              <a:rPr lang="ko-KR" altLang="en-US" sz="1000" dirty="0"/>
              <a:t>인기 도시</a:t>
            </a:r>
            <a:r>
              <a:rPr lang="en-US" altLang="ko-KR" sz="1000" dirty="0"/>
              <a:t>, </a:t>
            </a:r>
            <a:r>
              <a:rPr lang="ko-KR" altLang="en-US" sz="1000" dirty="0"/>
              <a:t>인기 여행기</a:t>
            </a:r>
          </a:p>
          <a:p>
            <a:pPr lvl="1"/>
            <a:r>
              <a:rPr lang="ko-KR" altLang="en-US" sz="1000" b="1" dirty="0"/>
              <a:t>예약</a:t>
            </a:r>
            <a:r>
              <a:rPr lang="ko-KR" altLang="en-US" sz="1000" dirty="0"/>
              <a:t> </a:t>
            </a:r>
          </a:p>
          <a:p>
            <a:pPr lvl="2"/>
            <a:r>
              <a:rPr lang="ko-KR" altLang="en-US" sz="1000" b="1" dirty="0"/>
              <a:t>현재 이름 평가</a:t>
            </a:r>
            <a:r>
              <a:rPr lang="en-US" altLang="ko-KR" sz="1000" b="1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여행예약</a:t>
            </a:r>
            <a:r>
              <a:rPr lang="en-US" altLang="ko-KR" sz="1000" dirty="0"/>
              <a:t>'</a:t>
            </a:r>
            <a:r>
              <a:rPr lang="ko-KR" altLang="en-US" sz="1000" dirty="0"/>
              <a:t>은 주요 기능을 잘 설명하지만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간단히 </a:t>
            </a:r>
            <a:r>
              <a:rPr lang="en-US" altLang="ko-KR" sz="1000" dirty="0"/>
              <a:t>'</a:t>
            </a:r>
            <a:r>
              <a:rPr lang="ko-KR" altLang="en-US" sz="1000" dirty="0"/>
              <a:t>예약</a:t>
            </a:r>
            <a:r>
              <a:rPr lang="en-US" altLang="ko-KR" sz="1000" dirty="0"/>
              <a:t>'</a:t>
            </a:r>
            <a:r>
              <a:rPr lang="ko-KR" altLang="en-US" sz="1000" dirty="0"/>
              <a:t>으로 줄일 수 있습니다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b="1" dirty="0"/>
              <a:t>제안 이름</a:t>
            </a:r>
            <a:r>
              <a:rPr lang="en-US" altLang="ko-KR" sz="1000" b="1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'</a:t>
            </a:r>
            <a:r>
              <a:rPr lang="ko-KR" altLang="en-US" sz="1000" dirty="0"/>
              <a:t>예약</a:t>
            </a:r>
            <a:r>
              <a:rPr lang="en-US" altLang="ko-KR" sz="1000" dirty="0"/>
              <a:t>'</a:t>
            </a:r>
          </a:p>
          <a:p>
            <a:pPr lvl="2"/>
            <a:r>
              <a:rPr lang="ko-KR" altLang="en-US" sz="1000" b="1" dirty="0"/>
              <a:t>포함 내용</a:t>
            </a:r>
            <a:r>
              <a:rPr lang="en-US" altLang="ko-KR" sz="1000" b="1" dirty="0"/>
              <a:t>:</a:t>
            </a:r>
            <a:r>
              <a:rPr lang="ko-KR" altLang="en-US" sz="1000" dirty="0"/>
              <a:t> 여행상품 예약</a:t>
            </a:r>
            <a:r>
              <a:rPr lang="en-US" altLang="ko-KR" sz="1000" dirty="0"/>
              <a:t>, </a:t>
            </a:r>
            <a:r>
              <a:rPr lang="ko-KR" altLang="en-US" sz="1000" dirty="0"/>
              <a:t>저장된 여행지</a:t>
            </a:r>
            <a:r>
              <a:rPr lang="en-US" altLang="ko-KR" sz="1000" dirty="0"/>
              <a:t>, </a:t>
            </a:r>
            <a:r>
              <a:rPr lang="ko-KR" altLang="en-US" sz="1000" dirty="0"/>
              <a:t>최근 본 여행지</a:t>
            </a:r>
          </a:p>
          <a:p>
            <a:pPr lvl="1"/>
            <a:r>
              <a:rPr lang="ko-KR" altLang="en-US" sz="1000" b="1" dirty="0"/>
              <a:t>일정</a:t>
            </a:r>
            <a:r>
              <a:rPr lang="ko-KR" altLang="en-US" sz="1000" dirty="0"/>
              <a:t> </a:t>
            </a:r>
          </a:p>
          <a:p>
            <a:pPr lvl="2"/>
            <a:r>
              <a:rPr lang="ko-KR" altLang="en-US" sz="1000" b="1" dirty="0"/>
              <a:t>현재 이름 평가</a:t>
            </a:r>
            <a:r>
              <a:rPr lang="en-US" altLang="ko-KR" sz="1000" b="1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'</a:t>
            </a:r>
            <a:r>
              <a:rPr lang="ko-KR" altLang="en-US" sz="1000" dirty="0"/>
              <a:t>여행일정</a:t>
            </a:r>
            <a:r>
              <a:rPr lang="en-US" altLang="ko-KR" sz="1000" dirty="0"/>
              <a:t>'</a:t>
            </a:r>
            <a:r>
              <a:rPr lang="ko-KR" altLang="en-US" sz="1000" dirty="0"/>
              <a:t>은 여행 계획과 관련된 기능을 명확히 설명합니다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b="1" dirty="0"/>
              <a:t>제안 이름</a:t>
            </a:r>
            <a:r>
              <a:rPr lang="en-US" altLang="ko-KR" sz="1000" b="1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'</a:t>
            </a:r>
            <a:r>
              <a:rPr lang="ko-KR" altLang="en-US" sz="1000" dirty="0"/>
              <a:t>일정</a:t>
            </a:r>
            <a:r>
              <a:rPr lang="en-US" altLang="ko-KR" sz="1000" dirty="0"/>
              <a:t>'</a:t>
            </a:r>
          </a:p>
          <a:p>
            <a:pPr lvl="2"/>
            <a:r>
              <a:rPr lang="ko-KR" altLang="en-US" sz="1000" b="1" dirty="0"/>
              <a:t>포함 내용</a:t>
            </a:r>
            <a:r>
              <a:rPr lang="en-US" altLang="ko-KR" sz="1000" b="1" dirty="0"/>
              <a:t>:</a:t>
            </a:r>
            <a:r>
              <a:rPr lang="ko-KR" altLang="en-US" sz="1000" dirty="0"/>
              <a:t> 지난 여행 일정</a:t>
            </a:r>
            <a:r>
              <a:rPr lang="en-US" altLang="ko-KR" sz="1000" dirty="0"/>
              <a:t>, </a:t>
            </a:r>
            <a:r>
              <a:rPr lang="ko-KR" altLang="en-US" sz="1000" dirty="0"/>
              <a:t>여행 일정 생성</a:t>
            </a:r>
            <a:r>
              <a:rPr lang="en-US" altLang="ko-KR" sz="1000" dirty="0"/>
              <a:t>, </a:t>
            </a:r>
            <a:r>
              <a:rPr lang="ko-KR" altLang="en-US" sz="1000" dirty="0"/>
              <a:t>여행 일정 편집</a:t>
            </a:r>
          </a:p>
          <a:p>
            <a:pPr lvl="1"/>
            <a:r>
              <a:rPr lang="ko-KR" altLang="en-US" sz="1000" b="1" dirty="0"/>
              <a:t>내 정보</a:t>
            </a:r>
            <a:r>
              <a:rPr lang="ko-KR" altLang="en-US" sz="1000" dirty="0"/>
              <a:t> </a:t>
            </a:r>
          </a:p>
          <a:p>
            <a:pPr lvl="2"/>
            <a:r>
              <a:rPr lang="ko-KR" altLang="en-US" sz="1000" b="1" dirty="0"/>
              <a:t>현재 이름 평가</a:t>
            </a:r>
            <a:r>
              <a:rPr lang="en-US" altLang="ko-KR" sz="1000" b="1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마이페이지</a:t>
            </a:r>
            <a:r>
              <a:rPr lang="en-US" altLang="ko-KR" sz="1000" dirty="0"/>
              <a:t>'</a:t>
            </a:r>
            <a:r>
              <a:rPr lang="ko-KR" altLang="en-US" sz="1000" dirty="0"/>
              <a:t>는 개인화된 페이지를 의미하지만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더 짧고 직관적인 이름으로 변경 가능합니다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b="1" dirty="0"/>
              <a:t>제안 이름</a:t>
            </a:r>
            <a:r>
              <a:rPr lang="en-US" altLang="ko-KR" sz="1000" b="1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'</a:t>
            </a:r>
            <a:r>
              <a:rPr lang="ko-KR" altLang="en-US" sz="1000" dirty="0"/>
              <a:t>내 정보</a:t>
            </a:r>
            <a:r>
              <a:rPr lang="en-US" altLang="ko-KR" sz="1000" dirty="0"/>
              <a:t>'</a:t>
            </a:r>
          </a:p>
          <a:p>
            <a:pPr lvl="2"/>
            <a:r>
              <a:rPr lang="ko-KR" altLang="en-US" sz="1000" b="1" dirty="0"/>
              <a:t>포함 내용</a:t>
            </a:r>
            <a:r>
              <a:rPr lang="en-US" altLang="ko-KR" sz="1000" b="1" dirty="0"/>
              <a:t>:</a:t>
            </a:r>
            <a:r>
              <a:rPr lang="ko-KR" altLang="en-US" sz="1000" dirty="0"/>
              <a:t> 내 저장</a:t>
            </a:r>
            <a:r>
              <a:rPr lang="en-US" altLang="ko-KR" sz="1000" dirty="0"/>
              <a:t>, </a:t>
            </a:r>
            <a:r>
              <a:rPr lang="ko-KR" altLang="en-US" sz="1000" dirty="0"/>
              <a:t>내 리뷰</a:t>
            </a:r>
            <a:r>
              <a:rPr lang="en-US" altLang="ko-KR" sz="1000" dirty="0"/>
              <a:t>, </a:t>
            </a:r>
            <a:r>
              <a:rPr lang="ko-KR" altLang="en-US" sz="1000" dirty="0"/>
              <a:t>내 여행기</a:t>
            </a:r>
            <a:r>
              <a:rPr lang="en-US" altLang="ko-KR" sz="1000" dirty="0"/>
              <a:t>, </a:t>
            </a:r>
            <a:r>
              <a:rPr lang="ko-KR" altLang="en-US" sz="1000" dirty="0"/>
              <a:t>내가 다녀온 여행</a:t>
            </a:r>
            <a:r>
              <a:rPr lang="en-US" altLang="ko-KR" sz="1000" dirty="0"/>
              <a:t>, </a:t>
            </a:r>
            <a:r>
              <a:rPr lang="ko-KR" altLang="en-US" sz="1000" dirty="0"/>
              <a:t>내 예약</a:t>
            </a:r>
            <a:r>
              <a:rPr lang="en-US" altLang="ko-KR" sz="1000" dirty="0"/>
              <a:t>, </a:t>
            </a:r>
            <a:r>
              <a:rPr lang="ko-KR" altLang="en-US" sz="1000" dirty="0"/>
              <a:t>오프라인 가이드</a:t>
            </a:r>
          </a:p>
          <a:p>
            <a:r>
              <a:rPr lang="ko-KR" altLang="en-US" sz="1000" dirty="0"/>
              <a:t>이러한 변경을 통해 네비게이션 메뉴가 더 직관적이고 사용자가 쉽게 접근할 수 있게 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➡️ 실제로 </a:t>
            </a:r>
            <a:r>
              <a:rPr lang="ko-KR" altLang="en-US" sz="1000" b="1" dirty="0" smtClean="0"/>
              <a:t>적용 완료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9" y="697714"/>
            <a:ext cx="582489" cy="5747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96635" y="650535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780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B1D75-4AA1-3DD3-3C9D-C57A82F3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703269" cy="754227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AI</a:t>
            </a:r>
            <a:r>
              <a:rPr lang="ko-KR" altLang="en-US" sz="3200" dirty="0"/>
              <a:t>를 이용한 프로토타입 </a:t>
            </a:r>
            <a:r>
              <a:rPr lang="en-US" altLang="ko-KR" sz="3200" dirty="0"/>
              <a:t>– </a:t>
            </a:r>
            <a:r>
              <a:rPr lang="ko-KR" altLang="en-US" sz="3200" dirty="0"/>
              <a:t>툴</a:t>
            </a:r>
            <a:r>
              <a:rPr lang="en-US" altLang="ko-KR" sz="3200" dirty="0"/>
              <a:t>, </a:t>
            </a:r>
            <a:r>
              <a:rPr lang="ko-KR" altLang="en-US" sz="3200" dirty="0"/>
              <a:t>방법 </a:t>
            </a:r>
            <a:r>
              <a:rPr lang="ko-KR" altLang="en-US" sz="3200" dirty="0" smtClean="0"/>
              <a:t>소개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2504A-B45F-9710-D910-92087CFE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076" y="697714"/>
            <a:ext cx="10515600" cy="64430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GPT4.0</a:t>
            </a:r>
            <a:r>
              <a:rPr lang="ko-KR" altLang="en-US" dirty="0"/>
              <a:t>를 사용하는 대화형 </a:t>
            </a:r>
            <a:r>
              <a:rPr lang="ko-KR" altLang="en-US" dirty="0" err="1"/>
              <a:t>생성형</a:t>
            </a:r>
            <a:r>
              <a:rPr lang="ko-KR" altLang="en-US" dirty="0"/>
              <a:t> </a:t>
            </a:r>
            <a:r>
              <a:rPr lang="en-US" altLang="ko-KR" dirty="0" smtClean="0"/>
              <a:t>AI - </a:t>
            </a:r>
            <a:r>
              <a:rPr lang="en-US" altLang="ko-KR" dirty="0" err="1" smtClean="0"/>
              <a:t>chatGPT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462" y="1342020"/>
            <a:ext cx="53673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+mn-ea"/>
              </a:rPr>
              <a:t>[input]</a:t>
            </a:r>
          </a:p>
          <a:p>
            <a:r>
              <a:rPr lang="ko-KR" altLang="en-US" sz="1000" dirty="0"/>
              <a:t>페이지에 더 많은 컨텐츠를 담기 위해 어떤 것을 변경해야 할까</a:t>
            </a:r>
            <a:r>
              <a:rPr lang="en-US" altLang="ko-KR" sz="1000" dirty="0"/>
              <a:t>?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45773" y="1489040"/>
            <a:ext cx="57439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[output]</a:t>
            </a:r>
          </a:p>
          <a:p>
            <a:r>
              <a:rPr lang="ko-KR" altLang="en-US" sz="1000" dirty="0"/>
              <a:t>페이지에 더 많은 콘텐츠를 담기 위해 다음과 같은 변경 사항을 제안합니다</a:t>
            </a:r>
            <a:r>
              <a:rPr lang="en-US" altLang="ko-KR" sz="1000" dirty="0" smtClean="0"/>
              <a:t>:</a:t>
            </a:r>
          </a:p>
          <a:p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b="1" dirty="0" smtClean="0"/>
              <a:t>페이지 </a:t>
            </a:r>
            <a:r>
              <a:rPr lang="ko-KR" altLang="en-US" sz="1000" b="1" dirty="0"/>
              <a:t>타이틀 </a:t>
            </a:r>
            <a:r>
              <a:rPr lang="ko-KR" altLang="en-US" sz="1000" b="1" dirty="0" smtClean="0"/>
              <a:t>생략</a:t>
            </a:r>
            <a:endParaRPr lang="en-US" altLang="ko-KR" sz="1000" dirty="0"/>
          </a:p>
          <a:p>
            <a:r>
              <a:rPr lang="en-US" altLang="ko-KR" sz="1000" dirty="0" smtClean="0"/>
              <a:t>- </a:t>
            </a:r>
            <a:r>
              <a:rPr lang="ko-KR" altLang="en-US" sz="1000" dirty="0" smtClean="0"/>
              <a:t>상단의 </a:t>
            </a:r>
            <a:r>
              <a:rPr lang="en-US" altLang="ko-KR" sz="1000" dirty="0"/>
              <a:t>"</a:t>
            </a:r>
            <a:r>
              <a:rPr lang="ko-KR" altLang="en-US" sz="1000" dirty="0"/>
              <a:t>여행 매거진</a:t>
            </a:r>
            <a:r>
              <a:rPr lang="en-US" altLang="ko-KR" sz="1000" dirty="0"/>
              <a:t>" </a:t>
            </a:r>
            <a:r>
              <a:rPr lang="ko-KR" altLang="en-US" sz="1000" dirty="0"/>
              <a:t>타이틀을 제거하여 추가 공간을 확보합니다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/>
              <a:t>2. </a:t>
            </a:r>
            <a:r>
              <a:rPr lang="ko-KR" altLang="en-US" sz="1000" b="1" dirty="0" smtClean="0"/>
              <a:t>네비게이션 </a:t>
            </a:r>
            <a:r>
              <a:rPr lang="ko-KR" altLang="en-US" sz="1000" b="1" dirty="0"/>
              <a:t>바 이름 </a:t>
            </a:r>
            <a:r>
              <a:rPr lang="ko-KR" altLang="en-US" sz="1000" b="1" dirty="0" smtClean="0"/>
              <a:t>명확화</a:t>
            </a:r>
            <a:endParaRPr lang="en-US" altLang="ko-KR" sz="1000" dirty="0"/>
          </a:p>
          <a:p>
            <a:r>
              <a:rPr lang="en-US" altLang="ko-KR" sz="1000" dirty="0" smtClean="0"/>
              <a:t>- </a:t>
            </a:r>
            <a:r>
              <a:rPr lang="ko-KR" altLang="en-US" sz="1000" dirty="0" smtClean="0"/>
              <a:t>네비게이션 </a:t>
            </a:r>
            <a:r>
              <a:rPr lang="ko-KR" altLang="en-US" sz="1000" dirty="0"/>
              <a:t>바의 각 아이콘 아래에 텍스트 레이블을 추가하여 사용자들이 각 아이콘의 기능을 </a:t>
            </a:r>
            <a:r>
              <a:rPr lang="ko-KR" altLang="en-US" sz="1000" dirty="0" smtClean="0"/>
              <a:t>   쉽게 </a:t>
            </a:r>
            <a:r>
              <a:rPr lang="ko-KR" altLang="en-US" sz="1000" dirty="0"/>
              <a:t>이해할 수 있도록 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예를 들어</a:t>
            </a:r>
            <a:r>
              <a:rPr lang="en-US" altLang="ko-KR" sz="1000" dirty="0"/>
              <a:t>, "</a:t>
            </a:r>
            <a:r>
              <a:rPr lang="ko-KR" altLang="en-US" sz="1000" dirty="0"/>
              <a:t>홈</a:t>
            </a:r>
            <a:r>
              <a:rPr lang="en-US" altLang="ko-KR" sz="1000" dirty="0"/>
              <a:t>", "</a:t>
            </a:r>
            <a:r>
              <a:rPr lang="ko-KR" altLang="en-US" sz="1000" dirty="0"/>
              <a:t>예약</a:t>
            </a:r>
            <a:r>
              <a:rPr lang="en-US" altLang="ko-KR" sz="1000" dirty="0"/>
              <a:t>", "</a:t>
            </a:r>
            <a:r>
              <a:rPr lang="ko-KR" altLang="en-US" sz="1000" dirty="0"/>
              <a:t>일정</a:t>
            </a:r>
            <a:r>
              <a:rPr lang="en-US" altLang="ko-KR" sz="1000" dirty="0"/>
              <a:t>", "</a:t>
            </a:r>
            <a:r>
              <a:rPr lang="ko-KR" altLang="en-US" sz="1000" dirty="0" err="1"/>
              <a:t>마이페이지</a:t>
            </a:r>
            <a:r>
              <a:rPr lang="en-US" altLang="ko-KR" sz="1000" dirty="0"/>
              <a:t>" </a:t>
            </a:r>
            <a:r>
              <a:rPr lang="ko-KR" altLang="en-US" sz="1000" dirty="0"/>
              <a:t>등으로 표시합니다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/>
              <a:t>3. </a:t>
            </a:r>
            <a:r>
              <a:rPr lang="ko-KR" altLang="en-US" sz="1000" b="1" dirty="0" smtClean="0"/>
              <a:t>현재 </a:t>
            </a:r>
            <a:r>
              <a:rPr lang="ko-KR" altLang="en-US" sz="1000" b="1" dirty="0"/>
              <a:t>페이지 위치 색 </a:t>
            </a:r>
            <a:r>
              <a:rPr lang="ko-KR" altLang="en-US" sz="1000" b="1" dirty="0" smtClean="0"/>
              <a:t>구분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현재 </a:t>
            </a:r>
            <a:r>
              <a:rPr lang="ko-KR" altLang="en-US" sz="1000" dirty="0"/>
              <a:t>페이지를 표시하는 네비게이션 바의 아이콘이나 텍스트 레이블을 강조 색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</a:t>
            </a:r>
            <a:r>
              <a:rPr lang="ko-KR" altLang="en-US" sz="1000" dirty="0"/>
              <a:t>녹색</a:t>
            </a:r>
            <a:r>
              <a:rPr lang="en-US" altLang="ko-KR" sz="1000" dirty="0"/>
              <a:t>)</a:t>
            </a:r>
            <a:r>
              <a:rPr lang="ko-KR" altLang="en-US" sz="1000" dirty="0"/>
              <a:t>으로 변경합니다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기존에 </a:t>
            </a:r>
            <a:r>
              <a:rPr lang="ko-KR" altLang="en-US" sz="1000" dirty="0"/>
              <a:t>현재 페이지를 점</a:t>
            </a:r>
            <a:r>
              <a:rPr lang="en-US" altLang="ko-KR" sz="1000" dirty="0"/>
              <a:t>(.)</a:t>
            </a:r>
            <a:r>
              <a:rPr lang="ko-KR" altLang="en-US" sz="1000" dirty="0"/>
              <a:t>으로 표시한 것을 강조 색으로 변경하여 사용자가 현재 어느 페이지에 있는지 쉽게 알 수 있도록 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r>
              <a:rPr lang="ko-KR" altLang="en-US" sz="1000" dirty="0"/>
              <a:t>이렇게 변경하면 페이지 상단의 여유 공간을 활용하여 더 많은 콘텐츠를 배치할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사용자는 현재 위치를 쉽게 파악할 수 있습니다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9" y="697714"/>
            <a:ext cx="582489" cy="5747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96635" y="650535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7" y="2194328"/>
            <a:ext cx="1586534" cy="35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B1D75-4AA1-3DD3-3C9D-C57A82F3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703269" cy="754227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AI</a:t>
            </a:r>
            <a:r>
              <a:rPr lang="ko-KR" altLang="en-US" sz="3200" dirty="0"/>
              <a:t>를 이용한 프로토타입 </a:t>
            </a:r>
            <a:r>
              <a:rPr lang="en-US" altLang="ko-KR" sz="3200" dirty="0"/>
              <a:t>– </a:t>
            </a:r>
            <a:r>
              <a:rPr lang="ko-KR" altLang="en-US" sz="3200" dirty="0"/>
              <a:t>툴</a:t>
            </a:r>
            <a:r>
              <a:rPr lang="en-US" altLang="ko-KR" sz="3200" dirty="0"/>
              <a:t>, </a:t>
            </a:r>
            <a:r>
              <a:rPr lang="ko-KR" altLang="en-US" sz="3200" dirty="0"/>
              <a:t>방법 </a:t>
            </a:r>
            <a:r>
              <a:rPr lang="ko-KR" altLang="en-US" sz="3200" dirty="0" smtClean="0"/>
              <a:t>소개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2504A-B45F-9710-D910-92087CFE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076" y="697714"/>
            <a:ext cx="10515600" cy="64430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콘텐츠 </a:t>
            </a:r>
            <a:r>
              <a:rPr lang="ko-KR" altLang="en-US" sz="2000" dirty="0" smtClean="0">
                <a:latin typeface="+mj-ea"/>
                <a:ea typeface="+mj-ea"/>
              </a:rPr>
              <a:t>번역</a:t>
            </a:r>
            <a:r>
              <a:rPr lang="en-US" altLang="ko-KR" sz="2000" dirty="0" smtClean="0">
                <a:latin typeface="+mj-ea"/>
                <a:ea typeface="+mj-ea"/>
              </a:rPr>
              <a:t>: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en-US" altLang="ko-KR" sz="2000" b="1" dirty="0" err="1">
                <a:latin typeface="+mj-ea"/>
                <a:ea typeface="+mj-ea"/>
              </a:rPr>
              <a:t>Figma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</a:rPr>
              <a:t>Translate </a:t>
            </a:r>
            <a:r>
              <a:rPr lang="en-US" altLang="ko-KR" sz="2000" b="1" dirty="0">
                <a:latin typeface="+mj-ea"/>
                <a:ea typeface="+mj-ea"/>
              </a:rPr>
              <a:t>- powered by AI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462" y="1342020"/>
            <a:ext cx="536734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선택한 컨텐츠에 대해 원하는 언어로 변역을 해주는 </a:t>
            </a:r>
            <a:r>
              <a:rPr lang="ko-KR" altLang="en-US" sz="1000" dirty="0" err="1"/>
              <a:t>피그마</a:t>
            </a:r>
            <a:r>
              <a:rPr lang="ko-KR" altLang="en-US" sz="1000" dirty="0"/>
              <a:t> </a:t>
            </a:r>
            <a:r>
              <a:rPr lang="ko-KR" altLang="en-US" sz="1000" dirty="0" err="1" smtClean="0"/>
              <a:t>확장팩</a:t>
            </a:r>
            <a:endParaRPr lang="en-US" altLang="ko-KR" sz="1000" dirty="0" smtClean="0"/>
          </a:p>
          <a:p>
            <a:endParaRPr lang="ko-KR" altLang="en-US" sz="1000" dirty="0"/>
          </a:p>
          <a:p>
            <a:r>
              <a:rPr lang="en-US" altLang="ko-KR" sz="1000" dirty="0"/>
              <a:t>AI Wireframe Designer</a:t>
            </a:r>
            <a:r>
              <a:rPr lang="ko-KR" altLang="en-US" sz="1000" dirty="0"/>
              <a:t>으로 제작한 와이어프레임은 모든 컨텐츠가 영어로 </a:t>
            </a:r>
            <a:r>
              <a:rPr lang="ko-KR" altLang="en-US" sz="1000" dirty="0" smtClean="0"/>
              <a:t>되어있다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  <a:p>
            <a:r>
              <a:rPr lang="ko-KR" altLang="en-US" sz="1000" dirty="0"/>
              <a:t>이를 한국어로 번역하기 위해 </a:t>
            </a:r>
            <a:r>
              <a:rPr lang="en-US" altLang="ko-KR" sz="1000" dirty="0"/>
              <a:t>AI </a:t>
            </a:r>
            <a:r>
              <a:rPr lang="ko-KR" altLang="en-US" sz="1000" dirty="0"/>
              <a:t>번역 </a:t>
            </a:r>
            <a:r>
              <a:rPr lang="ko-KR" altLang="en-US" sz="1000" dirty="0" err="1"/>
              <a:t>확장팩을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사용한다</a:t>
            </a:r>
            <a:r>
              <a:rPr lang="en-US" altLang="ko-KR" sz="1000" dirty="0" smtClean="0"/>
              <a:t>. </a:t>
            </a:r>
            <a:endParaRPr lang="ko-KR" altLang="en-US" sz="1000" dirty="0"/>
          </a:p>
          <a:p>
            <a:r>
              <a:rPr lang="ko-KR" altLang="en-US" sz="1000" dirty="0"/>
              <a:t>모든 프레임을 선택하고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ko-KR" altLang="en-US" sz="1000" dirty="0" err="1"/>
              <a:t>확장팩을</a:t>
            </a:r>
            <a:r>
              <a:rPr lang="ko-KR" altLang="en-US" sz="1000" dirty="0"/>
              <a:t> 실행시키면 자연스러운 </a:t>
            </a:r>
            <a:r>
              <a:rPr lang="ko-KR" altLang="en-US" sz="1000" dirty="0" smtClean="0"/>
              <a:t>번역이 실행된다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6758152" y="1157353"/>
            <a:ext cx="514744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이미지를 기반으로 </a:t>
            </a:r>
            <a:r>
              <a:rPr lang="ko-KR" altLang="en-US" sz="1000" dirty="0" err="1"/>
              <a:t>별점을</a:t>
            </a:r>
            <a:r>
              <a:rPr lang="ko-KR" altLang="en-US" sz="1000" dirty="0"/>
              <a:t> 추가하고 기존 요소 중에서 불필요한 항목을 제거하는 것에 대한 제안을 드리겠습니다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err="1"/>
              <a:t>별점</a:t>
            </a:r>
            <a:r>
              <a:rPr lang="ko-KR" altLang="en-US" sz="1000" b="1" dirty="0"/>
              <a:t> 추가 위치 </a:t>
            </a:r>
          </a:p>
          <a:p>
            <a:pPr lvl="1"/>
            <a:r>
              <a:rPr lang="en-US" altLang="ko-KR" sz="1000" b="1" dirty="0" smtClean="0"/>
              <a:t>1. </a:t>
            </a:r>
            <a:r>
              <a:rPr lang="ko-KR" altLang="en-US" sz="1000" b="1" dirty="0" smtClean="0"/>
              <a:t>여행상품 </a:t>
            </a:r>
            <a:r>
              <a:rPr lang="ko-KR" altLang="en-US" sz="1000" b="1" dirty="0"/>
              <a:t>이름 바로 아래</a:t>
            </a:r>
            <a:r>
              <a:rPr lang="en-US" altLang="ko-KR" sz="1000" dirty="0"/>
              <a:t>: </a:t>
            </a:r>
          </a:p>
          <a:p>
            <a:pPr lvl="2"/>
            <a:r>
              <a:rPr lang="en-US" altLang="ko-KR" sz="1000" dirty="0" smtClean="0"/>
              <a:t>- </a:t>
            </a:r>
            <a:r>
              <a:rPr lang="ko-KR" altLang="en-US" sz="1000" dirty="0" smtClean="0"/>
              <a:t>상품 </a:t>
            </a:r>
            <a:r>
              <a:rPr lang="ko-KR" altLang="en-US" sz="1000" dirty="0"/>
              <a:t>이름 바로 아래에 </a:t>
            </a:r>
            <a:r>
              <a:rPr lang="ko-KR" altLang="en-US" sz="1000" dirty="0" err="1"/>
              <a:t>별점을</a:t>
            </a:r>
            <a:r>
              <a:rPr lang="ko-KR" altLang="en-US" sz="1000" dirty="0"/>
              <a:t> 추가하면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사용자가 상품을 보자마자 </a:t>
            </a:r>
            <a:r>
              <a:rPr lang="ko-KR" altLang="en-US" sz="1000" dirty="0" err="1"/>
              <a:t>별점을</a:t>
            </a:r>
            <a:r>
              <a:rPr lang="ko-KR" altLang="en-US" sz="1000" dirty="0"/>
              <a:t> 확인할 수 있어 편리합니다</a:t>
            </a:r>
            <a:r>
              <a:rPr lang="en-US" altLang="ko-KR" sz="1000" dirty="0"/>
              <a:t>.</a:t>
            </a:r>
          </a:p>
          <a:p>
            <a:pPr lvl="2"/>
            <a:r>
              <a:rPr lang="en-US" altLang="ko-KR" sz="1000" dirty="0" smtClean="0"/>
              <a:t>- </a:t>
            </a:r>
            <a:r>
              <a:rPr lang="ko-KR" altLang="en-US" sz="1000" dirty="0" smtClean="0"/>
              <a:t>예시</a:t>
            </a:r>
            <a:r>
              <a:rPr lang="en-US" altLang="ko-KR" sz="1000" dirty="0" smtClean="0"/>
              <a:t>:</a:t>
            </a:r>
          </a:p>
          <a:p>
            <a:pPr lvl="2"/>
            <a:endParaRPr lang="en-US" altLang="ko-KR" sz="1000" dirty="0"/>
          </a:p>
          <a:p>
            <a:pPr lvl="2"/>
            <a:endParaRPr lang="en-US" altLang="ko-KR" sz="1000" dirty="0" smtClean="0"/>
          </a:p>
          <a:p>
            <a:pPr lvl="2"/>
            <a:endParaRPr lang="en-US" altLang="ko-KR" sz="1000" dirty="0"/>
          </a:p>
          <a:p>
            <a:pPr lvl="2"/>
            <a:endParaRPr lang="en-US" altLang="ko-KR" sz="1000" dirty="0" smtClean="0"/>
          </a:p>
          <a:p>
            <a:pPr lvl="2"/>
            <a:endParaRPr lang="en-US" altLang="ko-KR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9" y="697714"/>
            <a:ext cx="582489" cy="5747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12553" y="318848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C72504A-B45F-9710-D910-92087CFE7A38}"/>
              </a:ext>
            </a:extLst>
          </p:cNvPr>
          <p:cNvSpPr txBox="1">
            <a:spLocks/>
          </p:cNvSpPr>
          <p:nvPr/>
        </p:nvSpPr>
        <p:spPr>
          <a:xfrm>
            <a:off x="593833" y="2521899"/>
            <a:ext cx="10515600" cy="644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컴포넌트의 위치 및 컨텐츠 내용 </a:t>
            </a:r>
            <a:r>
              <a:rPr lang="ko-KR" altLang="en-US" sz="2000" dirty="0" smtClean="0"/>
              <a:t>선정</a:t>
            </a:r>
            <a:r>
              <a:rPr lang="en-US" altLang="ko-KR" sz="2000" dirty="0" smtClean="0"/>
              <a:t>: </a:t>
            </a:r>
            <a:r>
              <a:rPr lang="en-US" altLang="ko-KR" sz="2000" b="1" dirty="0" err="1" smtClean="0"/>
              <a:t>chatGPT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5" y="3951159"/>
            <a:ext cx="2997298" cy="11831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9773" y="308429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[INPUT] </a:t>
            </a:r>
          </a:p>
          <a:p>
            <a:r>
              <a:rPr lang="ko-KR" altLang="en-US" sz="1000" dirty="0" smtClean="0">
                <a:latin typeface="+mn-ea"/>
              </a:rPr>
              <a:t>여행상품에 </a:t>
            </a:r>
            <a:r>
              <a:rPr lang="ko-KR" altLang="en-US" sz="1000" dirty="0">
                <a:latin typeface="+mn-ea"/>
              </a:rPr>
              <a:t>대한 프로토타입을 제작하고 있어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현재는 </a:t>
            </a:r>
            <a:r>
              <a:rPr lang="en-US" altLang="ko-KR" sz="1000" dirty="0">
                <a:latin typeface="+mn-ea"/>
              </a:rPr>
              <a:t>'</a:t>
            </a:r>
            <a:r>
              <a:rPr lang="ko-KR" altLang="en-US" sz="1000" dirty="0">
                <a:latin typeface="+mn-ea"/>
              </a:rPr>
              <a:t>여행상품 이름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상품의 가격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관련 키워드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 err="1">
                <a:latin typeface="+mn-ea"/>
              </a:rPr>
              <a:t>설명글</a:t>
            </a:r>
            <a:r>
              <a:rPr lang="en-US" altLang="ko-KR" sz="1000" dirty="0">
                <a:latin typeface="+mn-ea"/>
              </a:rPr>
              <a:t>'</a:t>
            </a:r>
            <a:r>
              <a:rPr lang="ko-KR" altLang="en-US" sz="1000" dirty="0">
                <a:latin typeface="+mn-ea"/>
              </a:rPr>
              <a:t>의 내용이 들어가있는데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 err="1">
                <a:latin typeface="+mn-ea"/>
              </a:rPr>
              <a:t>별점을</a:t>
            </a:r>
            <a:r>
              <a:rPr lang="ko-KR" altLang="en-US" sz="1000" dirty="0">
                <a:latin typeface="+mn-ea"/>
              </a:rPr>
              <a:t> 어디에 추가하면 좋을까</a:t>
            </a:r>
            <a:r>
              <a:rPr lang="en-US" altLang="ko-KR" sz="1000" dirty="0">
                <a:latin typeface="+mn-ea"/>
              </a:rPr>
              <a:t>? </a:t>
            </a:r>
            <a:r>
              <a:rPr lang="ko-KR" altLang="en-US" sz="1000" dirty="0">
                <a:latin typeface="+mn-ea"/>
              </a:rPr>
              <a:t>그리고 </a:t>
            </a:r>
            <a:r>
              <a:rPr lang="en-US" altLang="ko-KR" sz="1000" dirty="0">
                <a:latin typeface="+mn-ea"/>
              </a:rPr>
              <a:t>'</a:t>
            </a:r>
            <a:r>
              <a:rPr lang="ko-KR" altLang="en-US" sz="1000" dirty="0">
                <a:latin typeface="+mn-ea"/>
              </a:rPr>
              <a:t>여행상품 이름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상품의 가격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관련 키워드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 err="1">
                <a:latin typeface="+mn-ea"/>
              </a:rPr>
              <a:t>설명글</a:t>
            </a:r>
            <a:r>
              <a:rPr lang="en-US" altLang="ko-KR" sz="1000" dirty="0">
                <a:latin typeface="+mn-ea"/>
              </a:rPr>
              <a:t>' </a:t>
            </a:r>
            <a:r>
              <a:rPr lang="ko-KR" altLang="en-US" sz="1000" dirty="0">
                <a:latin typeface="+mn-ea"/>
              </a:rPr>
              <a:t>중에서 빼도 될 것 </a:t>
            </a:r>
            <a:r>
              <a:rPr lang="ko-KR" altLang="en-US" sz="1000" dirty="0" err="1">
                <a:latin typeface="+mn-ea"/>
              </a:rPr>
              <a:t>같은게</a:t>
            </a:r>
            <a:r>
              <a:rPr lang="ko-KR" altLang="en-US" sz="1000" dirty="0">
                <a:latin typeface="+mn-ea"/>
              </a:rPr>
              <a:t> 뭔지 알려줘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171795" y="2326686"/>
            <a:ext cx="3610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제주 </a:t>
            </a:r>
            <a:r>
              <a:rPr lang="ko-KR" altLang="en-US" sz="1200" dirty="0" err="1"/>
              <a:t>아르떼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뮤지엄</a:t>
            </a:r>
            <a:r>
              <a:rPr lang="ko-KR" altLang="en-US" sz="1200" dirty="0"/>
              <a:t> 입장권 </a:t>
            </a:r>
            <a:endParaRPr lang="en-US" altLang="ko-KR" sz="1200" dirty="0" smtClean="0"/>
          </a:p>
          <a:p>
            <a:r>
              <a:rPr lang="ko-KR" altLang="en-US" sz="1200" dirty="0" smtClean="0"/>
              <a:t>★★★★★ </a:t>
            </a:r>
            <a:r>
              <a:rPr lang="en-US" altLang="ko-KR" sz="1200" dirty="0"/>
              <a:t>4.5 (2,000) </a:t>
            </a:r>
            <a:endParaRPr lang="en-US" altLang="ko-KR" sz="1200" dirty="0" smtClean="0"/>
          </a:p>
          <a:p>
            <a:r>
              <a:rPr lang="en-US" altLang="ko-KR" sz="1200" dirty="0" smtClean="0"/>
              <a:t>10,000</a:t>
            </a:r>
            <a:r>
              <a:rPr lang="ko-KR" altLang="en-US" sz="1200" dirty="0"/>
              <a:t>원 </a:t>
            </a:r>
            <a:endParaRPr lang="en-US" altLang="ko-KR" sz="1200" dirty="0" smtClean="0"/>
          </a:p>
          <a:p>
            <a:r>
              <a:rPr lang="ko-KR" altLang="en-US" sz="1200" dirty="0" smtClean="0"/>
              <a:t>가족 </a:t>
            </a:r>
            <a:r>
              <a:rPr lang="ko-KR" altLang="en-US" sz="1200" dirty="0"/>
              <a:t>박물관 제주 </a:t>
            </a:r>
            <a:endParaRPr lang="en-US" altLang="ko-KR" sz="1200" dirty="0" smtClean="0"/>
          </a:p>
          <a:p>
            <a:r>
              <a:rPr lang="ko-KR" altLang="en-US" sz="1200" dirty="0" smtClean="0"/>
              <a:t>미디어 </a:t>
            </a:r>
            <a:r>
              <a:rPr lang="ko-KR" altLang="en-US" sz="1200" dirty="0"/>
              <a:t>아트의 시각적 황홀함을 </a:t>
            </a:r>
            <a:r>
              <a:rPr lang="ko-KR" altLang="en-US" sz="1200" dirty="0" smtClean="0"/>
              <a:t>경험해보세요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6705601" y="3224262"/>
            <a:ext cx="537603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/>
              <a:t>          </a:t>
            </a:r>
            <a:r>
              <a:rPr lang="en-US" altLang="ko-KR" sz="1050" b="1" dirty="0" smtClean="0"/>
              <a:t>2.</a:t>
            </a:r>
            <a:r>
              <a:rPr lang="ko-KR" altLang="en-US" sz="1050" b="1" dirty="0" smtClean="0"/>
              <a:t>  가격 </a:t>
            </a:r>
            <a:r>
              <a:rPr lang="ko-KR" altLang="en-US" sz="1050" b="1" dirty="0"/>
              <a:t>오른쪽</a:t>
            </a:r>
            <a:r>
              <a:rPr lang="en-US" altLang="ko-KR" sz="1050" dirty="0"/>
              <a:t>: </a:t>
            </a:r>
          </a:p>
          <a:p>
            <a:pPr lvl="1"/>
            <a:r>
              <a:rPr lang="en-US" altLang="ko-KR" sz="1050" dirty="0" smtClean="0"/>
              <a:t>- </a:t>
            </a:r>
            <a:r>
              <a:rPr lang="ko-KR" altLang="en-US" sz="1050" dirty="0" smtClean="0"/>
              <a:t>가격 </a:t>
            </a:r>
            <a:r>
              <a:rPr lang="ko-KR" altLang="en-US" sz="1050" dirty="0"/>
              <a:t>정보 오른쪽에 </a:t>
            </a:r>
            <a:r>
              <a:rPr lang="ko-KR" altLang="en-US" sz="1050" dirty="0" err="1"/>
              <a:t>별점을</a:t>
            </a:r>
            <a:r>
              <a:rPr lang="ko-KR" altLang="en-US" sz="1050" dirty="0"/>
              <a:t> 배치하면 시각적으로 깔끔하게 보일 수 있습니다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 smtClean="0"/>
              <a:t>- </a:t>
            </a:r>
            <a:r>
              <a:rPr lang="ko-KR" altLang="en-US" sz="1050" dirty="0" smtClean="0"/>
              <a:t>예시</a:t>
            </a:r>
            <a:r>
              <a:rPr lang="en-US" altLang="ko-KR" sz="1050" dirty="0"/>
              <a:t>: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71238" y="3618516"/>
            <a:ext cx="3610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제주 </a:t>
            </a:r>
            <a:r>
              <a:rPr lang="ko-KR" altLang="en-US" sz="1200" dirty="0" err="1"/>
              <a:t>아르떼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뮤지엄</a:t>
            </a:r>
            <a:r>
              <a:rPr lang="ko-KR" altLang="en-US" sz="1200" dirty="0"/>
              <a:t> 입장권 </a:t>
            </a:r>
            <a:endParaRPr lang="en-US" altLang="ko-KR" sz="1200" dirty="0" smtClean="0"/>
          </a:p>
          <a:p>
            <a:r>
              <a:rPr lang="en-US" altLang="ko-KR" sz="1200" dirty="0"/>
              <a:t>10,000</a:t>
            </a:r>
            <a:r>
              <a:rPr lang="ko-KR" altLang="en-US" sz="1200" dirty="0"/>
              <a:t>원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★★★★★ </a:t>
            </a:r>
            <a:r>
              <a:rPr lang="en-US" altLang="ko-KR" sz="1200" dirty="0"/>
              <a:t>4.5 (2,000) </a:t>
            </a:r>
            <a:endParaRPr lang="en-US" altLang="ko-KR" sz="1200" dirty="0" smtClean="0"/>
          </a:p>
          <a:p>
            <a:r>
              <a:rPr lang="ko-KR" altLang="en-US" sz="1200" dirty="0" smtClean="0"/>
              <a:t>가족 </a:t>
            </a:r>
            <a:r>
              <a:rPr lang="ko-KR" altLang="en-US" sz="1200" dirty="0"/>
              <a:t>박물관 제주 </a:t>
            </a:r>
            <a:endParaRPr lang="en-US" altLang="ko-KR" sz="1200" dirty="0" smtClean="0"/>
          </a:p>
          <a:p>
            <a:r>
              <a:rPr lang="ko-KR" altLang="en-US" sz="1200" dirty="0" smtClean="0"/>
              <a:t>미디어 </a:t>
            </a:r>
            <a:r>
              <a:rPr lang="ko-KR" altLang="en-US" sz="1200" dirty="0"/>
              <a:t>아트의 시각적 황홀함을 </a:t>
            </a:r>
            <a:r>
              <a:rPr lang="ko-KR" altLang="en-US" sz="1200" dirty="0" smtClean="0"/>
              <a:t>경험해보세요</a:t>
            </a:r>
            <a:endParaRPr lang="ko-KR" altLang="en-US" sz="1200" dirty="0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6043447" y="4234900"/>
            <a:ext cx="581221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빼도 될 것 같은 항목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기존의 '여행상품 이름, 상품의 가격, 관련 키워드,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설명글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중에서 불필요한 항목을 제거하는 것에 대한 제안입니다: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관련 키워드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관련 키워드는 필수 요소가 아닐 수 있습니다. 키워드가 없어도 상품 설명에서 충분히 정보를 제공할 수 있기 때문에 이 항목을 제거해도 괜찮습니다.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최종 디자인 예시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➡️ 실제로 적용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종합하여 최종 디자인 예시를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제안드립니다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제주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아르떼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뮤지엄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입장권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★★★★★ 4.5 (2,000)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10,000원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미디어 아트의 시각적 황홀함을 경험해보세요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이런 형태로 구성하면 사용자가 상품에 대한 정보를 한눈에 쉽게 파악할 수 있고,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별점과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가격 정보를 빠르게 확인할 수 있어 더 효율적일 것입니다.</a:t>
            </a:r>
          </a:p>
        </p:txBody>
      </p:sp>
    </p:spTree>
    <p:extLst>
      <p:ext uri="{BB962C8B-B14F-4D97-AF65-F5344CB8AC3E}">
        <p14:creationId xmlns:p14="http://schemas.microsoft.com/office/powerpoint/2010/main" val="2143997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B1D75-4AA1-3DD3-3C9D-C57A82F3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703269" cy="754227"/>
          </a:xfrm>
        </p:spPr>
        <p:txBody>
          <a:bodyPr>
            <a:normAutofit fontScale="90000"/>
          </a:bodyPr>
          <a:lstStyle/>
          <a:p>
            <a:r>
              <a:rPr lang="en-US" altLang="ko-KR" sz="3200" dirty="0"/>
              <a:t>AI</a:t>
            </a:r>
            <a:r>
              <a:rPr lang="ko-KR" altLang="en-US" sz="3200" dirty="0"/>
              <a:t>를 이용한 프로토타입 </a:t>
            </a:r>
            <a:r>
              <a:rPr lang="en-US" altLang="ko-KR" sz="3200" dirty="0"/>
              <a:t>– </a:t>
            </a:r>
            <a:r>
              <a:rPr lang="ko-KR" altLang="en-US" sz="3200" dirty="0"/>
              <a:t>툴</a:t>
            </a:r>
            <a:r>
              <a:rPr lang="en-US" altLang="ko-KR" sz="3200" dirty="0"/>
              <a:t>, </a:t>
            </a:r>
            <a:r>
              <a:rPr lang="ko-KR" altLang="en-US" sz="3200" dirty="0"/>
              <a:t>방법 </a:t>
            </a:r>
            <a:r>
              <a:rPr lang="ko-KR" altLang="en-US" sz="3200" dirty="0" smtClean="0"/>
              <a:t>소개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사용성을 고려한 </a:t>
            </a:r>
            <a:r>
              <a:rPr lang="en-US" altLang="ko-KR" sz="3200" dirty="0" smtClean="0"/>
              <a:t>UI </a:t>
            </a:r>
            <a:r>
              <a:rPr lang="ko-KR" altLang="en-US" sz="3200" dirty="0" smtClean="0"/>
              <a:t>디자인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2504A-B45F-9710-D910-92087CFE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076" y="697714"/>
            <a:ext cx="10515600" cy="64430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GPT4.0</a:t>
            </a:r>
            <a:r>
              <a:rPr lang="ko-KR" altLang="en-US" dirty="0"/>
              <a:t>를 사용하는 대화형 </a:t>
            </a:r>
            <a:r>
              <a:rPr lang="ko-KR" altLang="en-US" dirty="0" err="1"/>
              <a:t>생성형</a:t>
            </a:r>
            <a:r>
              <a:rPr lang="ko-KR" altLang="en-US" dirty="0"/>
              <a:t> </a:t>
            </a:r>
            <a:r>
              <a:rPr lang="en-US" altLang="ko-KR" dirty="0" smtClean="0"/>
              <a:t>AI - </a:t>
            </a:r>
            <a:r>
              <a:rPr lang="en-US" altLang="ko-KR" dirty="0" err="1" smtClean="0"/>
              <a:t>chatGPT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462" y="1342020"/>
            <a:ext cx="53673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+mn-ea"/>
              </a:rPr>
              <a:t>[input]</a:t>
            </a:r>
          </a:p>
          <a:p>
            <a:r>
              <a:rPr lang="ko-KR" altLang="en-US" sz="1000" dirty="0"/>
              <a:t>해당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일정생성</a:t>
            </a:r>
            <a:r>
              <a:rPr lang="en-US" altLang="ko-KR" sz="1000" dirty="0"/>
              <a:t>' </a:t>
            </a:r>
            <a:r>
              <a:rPr lang="ko-KR" altLang="en-US" sz="1000" dirty="0"/>
              <a:t>페이지에서 사용자의 오류를 예방할 수 있는 방법을 제안해줘</a:t>
            </a:r>
            <a:r>
              <a:rPr lang="en-US" altLang="ko-KR" sz="1000" dirty="0" smtClean="0"/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45773" y="1489040"/>
            <a:ext cx="574390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+mn-ea"/>
              </a:rPr>
              <a:t>[output]</a:t>
            </a:r>
          </a:p>
          <a:p>
            <a:r>
              <a:rPr lang="ko-KR" altLang="en-US" sz="1000" dirty="0">
                <a:latin typeface="+mn-ea"/>
              </a:rPr>
              <a:t>사용자의 오류를 예방할 수 있는 방법으로 다음과 같은 제안을 드립니다</a:t>
            </a:r>
            <a:r>
              <a:rPr lang="en-US" altLang="ko-KR" sz="1000" dirty="0" smtClean="0">
                <a:latin typeface="+mn-ea"/>
              </a:rPr>
              <a:t>:</a:t>
            </a:r>
          </a:p>
          <a:p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1. </a:t>
            </a:r>
            <a:r>
              <a:rPr lang="ko-KR" altLang="en-US" sz="1000" b="1" dirty="0" smtClean="0">
                <a:latin typeface="+mn-ea"/>
              </a:rPr>
              <a:t>입력 </a:t>
            </a:r>
            <a:r>
              <a:rPr lang="ko-KR" altLang="en-US" sz="1000" b="1" dirty="0">
                <a:latin typeface="+mn-ea"/>
              </a:rPr>
              <a:t>순서 안내</a:t>
            </a:r>
            <a:r>
              <a:rPr lang="en-US" altLang="ko-KR" sz="1000" dirty="0">
                <a:latin typeface="+mn-ea"/>
              </a:rPr>
              <a:t>: </a:t>
            </a:r>
          </a:p>
          <a:p>
            <a:pPr lvl="1"/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smtClean="0">
                <a:latin typeface="+mn-ea"/>
              </a:rPr>
              <a:t>각 </a:t>
            </a:r>
            <a:r>
              <a:rPr lang="ko-KR" altLang="en-US" sz="1000" dirty="0">
                <a:latin typeface="+mn-ea"/>
              </a:rPr>
              <a:t>입력 필드에 번호를 매기고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입력 순서를 안내합니다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예를 들어</a:t>
            </a:r>
            <a:r>
              <a:rPr lang="en-US" altLang="ko-KR" sz="1000" dirty="0">
                <a:latin typeface="+mn-ea"/>
              </a:rPr>
              <a:t>, "1. </a:t>
            </a:r>
            <a:r>
              <a:rPr lang="ko-KR" altLang="en-US" sz="1000" dirty="0">
                <a:latin typeface="+mn-ea"/>
              </a:rPr>
              <a:t>목적지 입력</a:t>
            </a:r>
            <a:r>
              <a:rPr lang="en-US" altLang="ko-KR" sz="1000" dirty="0">
                <a:latin typeface="+mn-ea"/>
              </a:rPr>
              <a:t>", "2. </a:t>
            </a:r>
            <a:r>
              <a:rPr lang="ko-KR" altLang="en-US" sz="1000" dirty="0">
                <a:latin typeface="+mn-ea"/>
              </a:rPr>
              <a:t>출발일 선택</a:t>
            </a:r>
            <a:r>
              <a:rPr lang="en-US" altLang="ko-KR" sz="1000" dirty="0">
                <a:latin typeface="+mn-ea"/>
              </a:rPr>
              <a:t>", "3. </a:t>
            </a:r>
            <a:r>
              <a:rPr lang="ko-KR" altLang="en-US" sz="1000" dirty="0">
                <a:latin typeface="+mn-ea"/>
              </a:rPr>
              <a:t>도착일 선택</a:t>
            </a:r>
            <a:r>
              <a:rPr lang="en-US" altLang="ko-KR" sz="1000" dirty="0">
                <a:latin typeface="+mn-ea"/>
              </a:rPr>
              <a:t>"</a:t>
            </a:r>
            <a:r>
              <a:rPr lang="ko-KR" altLang="en-US" sz="1000" dirty="0">
                <a:latin typeface="+mn-ea"/>
              </a:rPr>
              <a:t>처럼 표시합니다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각 </a:t>
            </a:r>
            <a:r>
              <a:rPr lang="ko-KR" altLang="en-US" sz="1000" dirty="0">
                <a:latin typeface="+mn-ea"/>
              </a:rPr>
              <a:t>입력 필드에 안내 메시지를 추가합니다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예를 들어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출발일 필드에는 </a:t>
            </a:r>
            <a:r>
              <a:rPr lang="en-US" altLang="ko-KR" sz="1000" dirty="0">
                <a:latin typeface="+mn-ea"/>
              </a:rPr>
              <a:t>"</a:t>
            </a:r>
            <a:r>
              <a:rPr lang="ko-KR" altLang="en-US" sz="1000" dirty="0">
                <a:latin typeface="+mn-ea"/>
              </a:rPr>
              <a:t>먼저 목적지를 입력해주세요</a:t>
            </a:r>
            <a:r>
              <a:rPr lang="en-US" altLang="ko-KR" sz="1000" dirty="0">
                <a:latin typeface="+mn-ea"/>
              </a:rPr>
              <a:t>"</a:t>
            </a:r>
            <a:r>
              <a:rPr lang="ko-KR" altLang="en-US" sz="1000" dirty="0">
                <a:latin typeface="+mn-ea"/>
              </a:rPr>
              <a:t>라는 메시지를 추가할 수 있습니다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lvl="1"/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2. </a:t>
            </a:r>
            <a:r>
              <a:rPr lang="ko-KR" altLang="en-US" sz="1000" b="1" dirty="0" smtClean="0">
                <a:latin typeface="+mn-ea"/>
              </a:rPr>
              <a:t>필드 </a:t>
            </a:r>
            <a:r>
              <a:rPr lang="ko-KR" altLang="en-US" sz="1000" b="1" dirty="0">
                <a:latin typeface="+mn-ea"/>
              </a:rPr>
              <a:t>강조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b="1" dirty="0" smtClean="0">
                <a:latin typeface="+mn-ea"/>
              </a:rPr>
              <a:t>➡ </a:t>
            </a:r>
            <a:r>
              <a:rPr lang="ko-KR" altLang="en-US" sz="1000" b="1" dirty="0">
                <a:latin typeface="+mn-ea"/>
              </a:rPr>
              <a:t>실제로 </a:t>
            </a:r>
            <a:r>
              <a:rPr lang="ko-KR" altLang="en-US" sz="1000" b="1" dirty="0" smtClean="0">
                <a:latin typeface="+mn-ea"/>
              </a:rPr>
              <a:t>적용</a:t>
            </a:r>
            <a:endParaRPr lang="ko-KR" altLang="en-US" sz="1000" dirty="0">
              <a:latin typeface="+mn-ea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사용자가 </a:t>
            </a:r>
            <a:r>
              <a:rPr lang="ko-KR" altLang="en-US" sz="1000" dirty="0">
                <a:latin typeface="+mn-ea"/>
              </a:rPr>
              <a:t>입력해야 하는 필드에 순서대로 테두리에 색 포인트를 줍니다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예를 들어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현재 입력해야 하는 필드는 파란색 테두리를 주고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입력이 완료되면 녹색으로 변경하는 식입니다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lvl="1"/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3. </a:t>
            </a:r>
            <a:r>
              <a:rPr lang="ko-KR" altLang="en-US" sz="1000" b="1" dirty="0" smtClean="0">
                <a:latin typeface="+mn-ea"/>
              </a:rPr>
              <a:t>입력 </a:t>
            </a:r>
            <a:r>
              <a:rPr lang="ko-KR" altLang="en-US" sz="1000" b="1" dirty="0">
                <a:latin typeface="+mn-ea"/>
              </a:rPr>
              <a:t>체크</a:t>
            </a:r>
            <a:r>
              <a:rPr lang="en-US" altLang="ko-KR" sz="1000" dirty="0">
                <a:latin typeface="+mn-ea"/>
              </a:rPr>
              <a:t>: </a:t>
            </a:r>
          </a:p>
          <a:p>
            <a:pPr marL="628650" lvl="1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각 </a:t>
            </a:r>
            <a:r>
              <a:rPr lang="ko-KR" altLang="en-US" sz="1000" dirty="0">
                <a:latin typeface="+mn-ea"/>
              </a:rPr>
              <a:t>필드 입력 후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해당 필드가 정상적으로 입력되었는지 체크하는 기능을 추가합니다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잘못된 입력이 있을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사용자에게 오류 메시지를 표시합니다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4. </a:t>
            </a:r>
            <a:r>
              <a:rPr lang="ko-KR" altLang="en-US" sz="1000" b="1" dirty="0" smtClean="0">
                <a:latin typeface="+mn-ea"/>
              </a:rPr>
              <a:t>비활성화 </a:t>
            </a:r>
            <a:r>
              <a:rPr lang="ko-KR" altLang="en-US" sz="1000" b="1" dirty="0">
                <a:latin typeface="+mn-ea"/>
              </a:rPr>
              <a:t>처리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b="1" dirty="0" smtClean="0">
                <a:latin typeface="+mn-ea"/>
              </a:rPr>
              <a:t>➡ </a:t>
            </a:r>
            <a:r>
              <a:rPr lang="ko-KR" altLang="en-US" sz="1000" b="1" dirty="0">
                <a:latin typeface="+mn-ea"/>
              </a:rPr>
              <a:t>실제로 </a:t>
            </a:r>
            <a:r>
              <a:rPr lang="ko-KR" altLang="en-US" sz="1000" b="1" dirty="0" smtClean="0">
                <a:latin typeface="+mn-ea"/>
              </a:rPr>
              <a:t>적용</a:t>
            </a:r>
            <a:endParaRPr lang="ko-KR" altLang="en-US" sz="1000" dirty="0">
              <a:latin typeface="+mn-ea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필수 </a:t>
            </a:r>
            <a:r>
              <a:rPr lang="ko-KR" altLang="en-US" sz="1000" dirty="0">
                <a:latin typeface="+mn-ea"/>
              </a:rPr>
              <a:t>입력 필드가 모두 입력되기 전까지 </a:t>
            </a:r>
            <a:r>
              <a:rPr lang="en-US" altLang="ko-KR" sz="1000" dirty="0">
                <a:latin typeface="+mn-ea"/>
              </a:rPr>
              <a:t>'</a:t>
            </a:r>
            <a:r>
              <a:rPr lang="ko-KR" altLang="en-US" sz="1000" dirty="0">
                <a:latin typeface="+mn-ea"/>
              </a:rPr>
              <a:t>일정 생성</a:t>
            </a:r>
            <a:r>
              <a:rPr lang="en-US" altLang="ko-KR" sz="1000" dirty="0">
                <a:latin typeface="+mn-ea"/>
              </a:rPr>
              <a:t>' </a:t>
            </a:r>
            <a:r>
              <a:rPr lang="ko-KR" altLang="en-US" sz="1000" dirty="0">
                <a:latin typeface="+mn-ea"/>
              </a:rPr>
              <a:t>버튼을 비활성화 상태로 유지합니다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모든 필드가 입력된 후에만 버튼이 활성화되도록 합니다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5. </a:t>
            </a:r>
            <a:r>
              <a:rPr lang="ko-KR" altLang="en-US" sz="1000" b="1" dirty="0" smtClean="0">
                <a:latin typeface="+mn-ea"/>
              </a:rPr>
              <a:t>필드 </a:t>
            </a:r>
            <a:r>
              <a:rPr lang="ko-KR" altLang="en-US" sz="1000" b="1" dirty="0">
                <a:latin typeface="+mn-ea"/>
              </a:rPr>
              <a:t>간 이동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b="1" dirty="0" smtClean="0">
                <a:latin typeface="+mn-ea"/>
              </a:rPr>
              <a:t>➡ </a:t>
            </a:r>
            <a:r>
              <a:rPr lang="ko-KR" altLang="en-US" sz="1000" b="1" dirty="0">
                <a:latin typeface="+mn-ea"/>
              </a:rPr>
              <a:t>실제로 </a:t>
            </a:r>
            <a:r>
              <a:rPr lang="ko-KR" altLang="en-US" sz="1000" b="1" dirty="0" smtClean="0">
                <a:latin typeface="+mn-ea"/>
              </a:rPr>
              <a:t>적용</a:t>
            </a:r>
            <a:endParaRPr lang="ko-KR" altLang="en-US" sz="1000" dirty="0">
              <a:latin typeface="+mn-ea"/>
            </a:endParaRPr>
          </a:p>
          <a:p>
            <a:pPr lvl="1"/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smtClean="0">
                <a:latin typeface="+mn-ea"/>
              </a:rPr>
              <a:t>사용자가 </a:t>
            </a:r>
            <a:r>
              <a:rPr lang="ko-KR" altLang="en-US" sz="1000" dirty="0">
                <a:latin typeface="+mn-ea"/>
              </a:rPr>
              <a:t>한 필드를 입력 완료하면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자동으로 다음 필드로 포커스가 이동하도록 합니다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예를 들어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목적지 입력이 완료되면 출발일 필드로 포커스가 자동으로 이동합니다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9" y="697714"/>
            <a:ext cx="582489" cy="5747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96635" y="650535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52" y="2175643"/>
            <a:ext cx="1754375" cy="3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038B2-4EB9-8472-2E22-A726F6C8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때 했던 프로토타입 보여주기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B3CD05-A572-19CB-513A-E7EBA549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056" y="1778000"/>
            <a:ext cx="3897087" cy="4413477"/>
          </a:xfrm>
        </p:spPr>
        <p:txBody>
          <a:bodyPr/>
          <a:lstStyle/>
          <a:p>
            <a:r>
              <a:rPr lang="ko-KR" altLang="en-US" dirty="0" smtClean="0"/>
              <a:t>개선한 것들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4" name="최종 앱 시연 영상">
            <a:hlinkClick r:id="" action="ppaction://media"/>
            <a:extLst>
              <a:ext uri="{FF2B5EF4-FFF2-40B4-BE49-F238E27FC236}">
                <a16:creationId xmlns:a16="http://schemas.microsoft.com/office/drawing/2014/main" id="{CAF5DBEF-6EE2-580B-7F49-CED6DA5E5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563" y="1857601"/>
            <a:ext cx="6631821" cy="37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6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B1D75-4AA1-3DD3-3C9D-C57A82F3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프로토타입 </a:t>
            </a:r>
            <a:r>
              <a:rPr lang="en-US" altLang="ko-KR" dirty="0"/>
              <a:t>– </a:t>
            </a:r>
            <a:r>
              <a:rPr lang="ko-KR" altLang="en-US" dirty="0"/>
              <a:t>툴</a:t>
            </a:r>
            <a:r>
              <a:rPr lang="en-US" altLang="ko-KR" dirty="0"/>
              <a:t>, </a:t>
            </a:r>
            <a:r>
              <a:rPr lang="ko-KR" altLang="en-US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2504A-B45F-9710-D910-92087CFE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528"/>
            <a:ext cx="10515600" cy="4351338"/>
          </a:xfrm>
        </p:spPr>
        <p:txBody>
          <a:bodyPr/>
          <a:lstStyle/>
          <a:p>
            <a:r>
              <a:rPr lang="ko-KR" altLang="en-US" dirty="0"/>
              <a:t>무료 온라인 이미지 생성 </a:t>
            </a:r>
            <a:r>
              <a:rPr lang="en-US" altLang="ko-KR" dirty="0" smtClean="0"/>
              <a:t>AI – </a:t>
            </a:r>
            <a:r>
              <a:rPr lang="en-US" altLang="ko-KR" dirty="0" err="1" smtClean="0"/>
              <a:t>Canva</a:t>
            </a:r>
            <a:r>
              <a:rPr lang="en-US" altLang="ko-KR" dirty="0" smtClean="0"/>
              <a:t> AI</a:t>
            </a:r>
          </a:p>
          <a:p>
            <a:pPr marL="0" indent="0">
              <a:buNone/>
            </a:pPr>
            <a:r>
              <a:rPr lang="en-US" altLang="ko-KR" dirty="0" smtClean="0"/>
              <a:t>INPUT                                                       OUTPUT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90285" y="3141365"/>
            <a:ext cx="47534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여행 앱의 로고를 만들어주세요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비행기 </a:t>
            </a:r>
            <a:r>
              <a:rPr lang="ko-KR" altLang="en-US" sz="1200" dirty="0"/>
              <a:t>실루엣과 체크 표시를 결합한 심볼 </a:t>
            </a:r>
            <a:r>
              <a:rPr lang="ko-KR" altLang="en-US" sz="1200" dirty="0" smtClean="0"/>
              <a:t>마크</a:t>
            </a:r>
            <a:endParaRPr lang="en-US" altLang="ko-KR" sz="1200" dirty="0" smtClean="0"/>
          </a:p>
          <a:p>
            <a:r>
              <a:rPr lang="ko-KR" altLang="en-US" sz="1200" dirty="0" smtClean="0"/>
              <a:t>색상</a:t>
            </a:r>
            <a:r>
              <a:rPr lang="en-US" altLang="ko-KR" sz="1200" dirty="0"/>
              <a:t>: #007BFF, #A4F98F </a:t>
            </a:r>
            <a:endParaRPr lang="en-US" altLang="ko-KR" sz="1200" dirty="0" smtClean="0"/>
          </a:p>
          <a:p>
            <a:r>
              <a:rPr lang="ko-KR" altLang="en-US" sz="1200" dirty="0" smtClean="0"/>
              <a:t>폰트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Roboto</a:t>
            </a:r>
            <a:r>
              <a:rPr lang="en-US" altLang="ko-KR" sz="1200" dirty="0"/>
              <a:t>, Noto Sans KR </a:t>
            </a:r>
            <a:r>
              <a:rPr lang="ko-KR" altLang="en-US" sz="1200" dirty="0"/>
              <a:t>사용 </a:t>
            </a:r>
            <a:endParaRPr lang="en-US" altLang="ko-KR" sz="1200" dirty="0" smtClean="0"/>
          </a:p>
          <a:p>
            <a:r>
              <a:rPr lang="ko-KR" altLang="en-US" sz="1200" dirty="0" smtClean="0"/>
              <a:t>맨 </a:t>
            </a:r>
            <a:r>
              <a:rPr lang="ko-KR" altLang="en-US" sz="1200" dirty="0"/>
              <a:t>아래에 </a:t>
            </a:r>
            <a:r>
              <a:rPr lang="en-US" altLang="ko-KR" sz="1200" dirty="0"/>
              <a:t>'Triple' </a:t>
            </a:r>
            <a:r>
              <a:rPr lang="ko-KR" altLang="en-US" sz="1200" dirty="0"/>
              <a:t>문구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781" y="2949476"/>
            <a:ext cx="3505218" cy="25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5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B1D75-4AA1-3DD3-3C9D-C57A82F3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프로토타입 </a:t>
            </a:r>
            <a:r>
              <a:rPr lang="en-US" altLang="ko-KR" dirty="0"/>
              <a:t>– </a:t>
            </a:r>
            <a:r>
              <a:rPr lang="ko-KR" altLang="en-US" dirty="0"/>
              <a:t>툴</a:t>
            </a:r>
            <a:r>
              <a:rPr lang="en-US" altLang="ko-KR" dirty="0"/>
              <a:t>, </a:t>
            </a:r>
            <a:r>
              <a:rPr lang="ko-KR" altLang="en-US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2504A-B45F-9710-D910-92087CFE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528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GPT4.0</a:t>
            </a:r>
            <a:r>
              <a:rPr lang="ko-KR" altLang="en-US" dirty="0" smtClean="0"/>
              <a:t>를 사용하는 대화형 </a:t>
            </a:r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네비게이션바 </a:t>
            </a:r>
            <a:r>
              <a:rPr lang="ko-KR" altLang="en-US" dirty="0" err="1"/>
              <a:t>메뉴명</a:t>
            </a:r>
            <a:r>
              <a:rPr lang="ko-KR" altLang="en-US" dirty="0"/>
              <a:t> 설정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INPUT                                                       OUTPUT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24416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err="1"/>
              <a:t>페이지별로</a:t>
            </a:r>
            <a:r>
              <a:rPr lang="ko-KR" altLang="en-US" sz="1200" dirty="0"/>
              <a:t> 담긴 컨텐츠를 보고</a:t>
            </a:r>
            <a:r>
              <a:rPr lang="en-US" altLang="ko-KR" sz="1200" dirty="0"/>
              <a:t>, </a:t>
            </a:r>
            <a:r>
              <a:rPr lang="ko-KR" altLang="en-US" sz="1200" dirty="0"/>
              <a:t>네비게이션바의 </a:t>
            </a:r>
            <a:r>
              <a:rPr lang="ko-KR" altLang="en-US" sz="1200" dirty="0" err="1"/>
              <a:t>메뉴명을</a:t>
            </a:r>
            <a:r>
              <a:rPr lang="ko-KR" altLang="en-US" sz="1200" dirty="0"/>
              <a:t> 정해주세요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</a:t>
            </a:r>
            <a:r>
              <a:rPr lang="ko-KR" altLang="en-US" sz="1200" dirty="0"/>
              <a:t>페이지</a:t>
            </a:r>
            <a:r>
              <a:rPr lang="en-US" altLang="ko-KR" sz="1200" dirty="0"/>
              <a:t>1] </a:t>
            </a:r>
            <a:r>
              <a:rPr lang="ko-KR" altLang="en-US" sz="1200" dirty="0"/>
              <a:t>전체 여행지 </a:t>
            </a:r>
            <a:r>
              <a:rPr lang="en-US" altLang="ko-KR" sz="1200" dirty="0"/>
              <a:t>best10 </a:t>
            </a:r>
            <a:r>
              <a:rPr lang="ko-KR" altLang="en-US" sz="1200" dirty="0"/>
              <a:t>인기 도시 인기 여행기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</a:t>
            </a:r>
            <a:r>
              <a:rPr lang="ko-KR" altLang="en-US" sz="1200" dirty="0"/>
              <a:t>페이지</a:t>
            </a:r>
            <a:r>
              <a:rPr lang="en-US" altLang="ko-KR" sz="1200" dirty="0"/>
              <a:t>2] </a:t>
            </a:r>
            <a:r>
              <a:rPr lang="ko-KR" altLang="en-US" sz="1200" dirty="0"/>
              <a:t>여행상품 예약 저장된 여행지 최근 본 여행지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</a:t>
            </a:r>
            <a:r>
              <a:rPr lang="ko-KR" altLang="en-US" sz="1200" dirty="0"/>
              <a:t>페이지</a:t>
            </a:r>
            <a:r>
              <a:rPr lang="en-US" altLang="ko-KR" sz="1200" dirty="0"/>
              <a:t>3] </a:t>
            </a:r>
            <a:r>
              <a:rPr lang="ko-KR" altLang="en-US" sz="1200" dirty="0"/>
              <a:t>지난 여행 일정 여행 일정 생성 여행 일정 편집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	[</a:t>
            </a:r>
            <a:r>
              <a:rPr lang="ko-KR" altLang="en-US" sz="1200" dirty="0"/>
              <a:t>페이지</a:t>
            </a:r>
            <a:r>
              <a:rPr lang="en-US" altLang="ko-KR" sz="1200" dirty="0"/>
              <a:t>4] </a:t>
            </a:r>
            <a:r>
              <a:rPr lang="ko-KR" altLang="en-US" sz="1200" dirty="0"/>
              <a:t>내 저장 내 리뷰 내 여행기 내가 다녀온 여행 내 예약 오프라인 가이드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37086" y="2385434"/>
            <a:ext cx="575491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네비게이션바의 </a:t>
            </a:r>
            <a:r>
              <a:rPr lang="ko-KR" altLang="en-US" sz="1100" dirty="0" err="1"/>
              <a:t>메뉴명을</a:t>
            </a:r>
            <a:r>
              <a:rPr lang="ko-KR" altLang="en-US" sz="1100" dirty="0"/>
              <a:t> 다음과 같이 정할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페이지</a:t>
            </a:r>
            <a:r>
              <a:rPr lang="en-US" altLang="ko-KR" sz="1100" dirty="0"/>
              <a:t>1: "</a:t>
            </a:r>
            <a:r>
              <a:rPr lang="ko-KR" altLang="en-US" sz="1100" dirty="0"/>
              <a:t>여행 </a:t>
            </a:r>
            <a:r>
              <a:rPr lang="ko-KR" altLang="en-US" sz="1100" dirty="0" smtClean="0"/>
              <a:t>탐색</a:t>
            </a:r>
            <a:r>
              <a:rPr lang="en-US" altLang="ko-KR" sz="1100" dirty="0" smtClean="0"/>
              <a:t>“ </a:t>
            </a:r>
          </a:p>
          <a:p>
            <a:r>
              <a:rPr lang="ko-KR" altLang="en-US" sz="1100" dirty="0" smtClean="0"/>
              <a:t>전체 </a:t>
            </a:r>
            <a:r>
              <a:rPr lang="ko-KR" altLang="en-US" sz="1100" dirty="0"/>
              <a:t>여행지 </a:t>
            </a:r>
            <a:r>
              <a:rPr lang="en-US" altLang="ko-KR" sz="1100" dirty="0"/>
              <a:t>Best10: </a:t>
            </a:r>
            <a:r>
              <a:rPr lang="ko-KR" altLang="en-US" sz="1100" dirty="0"/>
              <a:t>사용자들에게 가장 인기 있는 여행지 순위를 제공합니다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인기 </a:t>
            </a:r>
            <a:r>
              <a:rPr lang="ko-KR" altLang="en-US" sz="1100" dirty="0"/>
              <a:t>도시</a:t>
            </a:r>
            <a:r>
              <a:rPr lang="en-US" altLang="ko-KR" sz="1100" dirty="0"/>
              <a:t>: </a:t>
            </a:r>
            <a:r>
              <a:rPr lang="ko-KR" altLang="en-US" sz="1100" dirty="0"/>
              <a:t>현재 가장 인기 있는 여행 도시들을 보여줍니다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인기 </a:t>
            </a:r>
            <a:r>
              <a:rPr lang="ko-KR" altLang="en-US" sz="1100" dirty="0"/>
              <a:t>여행기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사용자들이 공유한 인기 있는 여행기를 소개합니다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페이지</a:t>
            </a:r>
            <a:r>
              <a:rPr lang="en-US" altLang="ko-KR" sz="1100" dirty="0"/>
              <a:t>2: "</a:t>
            </a:r>
            <a:r>
              <a:rPr lang="ko-KR" altLang="en-US" sz="1100" dirty="0"/>
              <a:t>여행 예약</a:t>
            </a:r>
            <a:r>
              <a:rPr lang="en-US" altLang="ko-KR" sz="1100" dirty="0"/>
              <a:t>" </a:t>
            </a:r>
            <a:endParaRPr lang="en-US" altLang="ko-KR" sz="1100" dirty="0" smtClean="0"/>
          </a:p>
          <a:p>
            <a:r>
              <a:rPr lang="ko-KR" altLang="en-US" sz="1100" dirty="0" smtClean="0"/>
              <a:t>여행상품 </a:t>
            </a:r>
            <a:r>
              <a:rPr lang="ko-KR" altLang="en-US" sz="1100" dirty="0"/>
              <a:t>예약</a:t>
            </a:r>
            <a:r>
              <a:rPr lang="en-US" altLang="ko-KR" sz="1100" dirty="0"/>
              <a:t>: </a:t>
            </a:r>
            <a:r>
              <a:rPr lang="ko-KR" altLang="en-US" sz="1100" dirty="0"/>
              <a:t>여행상품을 검색하고 예약할 수 있는 기능을 제공합니다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저장된 </a:t>
            </a:r>
            <a:r>
              <a:rPr lang="ko-KR" altLang="en-US" sz="1100" dirty="0"/>
              <a:t>여행지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관심 있어 하는 여행지를 저장해 두었다가 쉽게 찾아볼 수 있습니다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최근 </a:t>
            </a:r>
            <a:r>
              <a:rPr lang="ko-KR" altLang="en-US" sz="1100" dirty="0"/>
              <a:t>본 여행지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최근에 본 여행지 목록을 보여줍니다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페이지</a:t>
            </a:r>
            <a:r>
              <a:rPr lang="en-US" altLang="ko-KR" sz="1100" dirty="0"/>
              <a:t>3: "</a:t>
            </a:r>
            <a:r>
              <a:rPr lang="ko-KR" altLang="en-US" sz="1100" dirty="0"/>
              <a:t>여행 일정</a:t>
            </a:r>
            <a:r>
              <a:rPr lang="en-US" altLang="ko-KR" sz="1100" dirty="0"/>
              <a:t>" </a:t>
            </a:r>
            <a:endParaRPr lang="en-US" altLang="ko-KR" sz="1100" dirty="0" smtClean="0"/>
          </a:p>
          <a:p>
            <a:r>
              <a:rPr lang="ko-KR" altLang="en-US" sz="1100" dirty="0" smtClean="0"/>
              <a:t>지난 </a:t>
            </a:r>
            <a:r>
              <a:rPr lang="ko-KR" altLang="en-US" sz="1100" dirty="0"/>
              <a:t>여행 일정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과거에 다녀온 여행 일정을 볼 수 있습니다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여행 </a:t>
            </a:r>
            <a:r>
              <a:rPr lang="ko-KR" altLang="en-US" sz="1100" dirty="0"/>
              <a:t>일정 생성</a:t>
            </a:r>
            <a:r>
              <a:rPr lang="en-US" altLang="ko-KR" sz="1100" dirty="0"/>
              <a:t>: </a:t>
            </a:r>
            <a:r>
              <a:rPr lang="ko-KR" altLang="en-US" sz="1100" dirty="0"/>
              <a:t>새로운 여행 일정을 직접 만들 수 있습니다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여행 </a:t>
            </a:r>
            <a:r>
              <a:rPr lang="ko-KR" altLang="en-US" sz="1100" dirty="0"/>
              <a:t>일정 편집</a:t>
            </a:r>
            <a:r>
              <a:rPr lang="en-US" altLang="ko-KR" sz="1100" dirty="0"/>
              <a:t>: </a:t>
            </a:r>
            <a:r>
              <a:rPr lang="ko-KR" altLang="en-US" sz="1100" dirty="0"/>
              <a:t>기존의 여행 일정을 수정할 수 있습니다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페이지</a:t>
            </a:r>
            <a:r>
              <a:rPr lang="en-US" altLang="ko-KR" sz="1100" dirty="0"/>
              <a:t>4: "</a:t>
            </a:r>
            <a:r>
              <a:rPr lang="ko-KR" altLang="en-US" sz="1100" dirty="0"/>
              <a:t>내 정보</a:t>
            </a:r>
            <a:r>
              <a:rPr lang="en-US" altLang="ko-KR" sz="1100" dirty="0"/>
              <a:t>" </a:t>
            </a:r>
            <a:endParaRPr lang="en-US" altLang="ko-KR" sz="1100" dirty="0" smtClean="0"/>
          </a:p>
          <a:p>
            <a:r>
              <a:rPr lang="ko-KR" altLang="en-US" sz="1100" dirty="0" smtClean="0"/>
              <a:t>내 </a:t>
            </a:r>
            <a:r>
              <a:rPr lang="ko-KR" altLang="en-US" sz="1100" dirty="0"/>
              <a:t>저장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저장한 모든 정보</a:t>
            </a:r>
            <a:r>
              <a:rPr lang="en-US" altLang="ko-KR" sz="1100" dirty="0"/>
              <a:t>(</a:t>
            </a:r>
            <a:r>
              <a:rPr lang="ko-KR" altLang="en-US" sz="1100" dirty="0"/>
              <a:t>여행지</a:t>
            </a:r>
            <a:r>
              <a:rPr lang="en-US" altLang="ko-KR" sz="1100" dirty="0"/>
              <a:t>, </a:t>
            </a:r>
            <a:r>
              <a:rPr lang="ko-KR" altLang="en-US" sz="1100" dirty="0"/>
              <a:t>여행기 등</a:t>
            </a:r>
            <a:r>
              <a:rPr lang="en-US" altLang="ko-KR" sz="1100" dirty="0"/>
              <a:t>)</a:t>
            </a:r>
            <a:r>
              <a:rPr lang="ko-KR" altLang="en-US" sz="1100" dirty="0"/>
              <a:t>를 볼 수 있습니다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내 </a:t>
            </a:r>
            <a:r>
              <a:rPr lang="ko-KR" altLang="en-US" sz="1100" dirty="0"/>
              <a:t>리뷰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작성한 리뷰를 볼 수 있습니다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내 </a:t>
            </a:r>
            <a:r>
              <a:rPr lang="ko-KR" altLang="en-US" sz="1100" dirty="0"/>
              <a:t>여행기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작성한 여행기를 볼 수 있습니다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내가 </a:t>
            </a:r>
            <a:r>
              <a:rPr lang="ko-KR" altLang="en-US" sz="1100" dirty="0"/>
              <a:t>다녀온 여행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다녀온 여행 목록입니다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내 </a:t>
            </a:r>
            <a:r>
              <a:rPr lang="ko-KR" altLang="en-US" sz="1100" dirty="0"/>
              <a:t>예약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예약한 여행상품 목록입니다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오프라인 </a:t>
            </a:r>
            <a:r>
              <a:rPr lang="ko-KR" altLang="en-US" sz="1100" dirty="0"/>
              <a:t>가이드</a:t>
            </a:r>
            <a:r>
              <a:rPr lang="en-US" altLang="ko-KR" sz="1100" dirty="0"/>
              <a:t>: </a:t>
            </a:r>
            <a:r>
              <a:rPr lang="ko-KR" altLang="en-US" sz="1100" dirty="0"/>
              <a:t>오프라인에서 사용할 수 있는 여행 관련 가이드를 제공합니다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이러한 </a:t>
            </a:r>
            <a:r>
              <a:rPr lang="ko-KR" altLang="en-US" sz="1100" dirty="0"/>
              <a:t>방식으로 </a:t>
            </a:r>
            <a:r>
              <a:rPr lang="ko-KR" altLang="en-US" sz="1100" dirty="0" err="1"/>
              <a:t>메뉴명을</a:t>
            </a:r>
            <a:r>
              <a:rPr lang="ko-KR" altLang="en-US" sz="1100" dirty="0"/>
              <a:t> 정하면 사용자가 앱 내에서 필요한 정보를 쉽게 찾을 수 있도록 도와줍니다</a:t>
            </a:r>
          </a:p>
        </p:txBody>
      </p:sp>
    </p:spTree>
    <p:extLst>
      <p:ext uri="{BB962C8B-B14F-4D97-AF65-F5344CB8AC3E}">
        <p14:creationId xmlns:p14="http://schemas.microsoft.com/office/powerpoint/2010/main" val="2223128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17456-2627-F28A-09A3-13D032FA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프로토타입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68CC7-89BF-08D3-8E49-9E5263D1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102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8581D-28C6-0A9B-B13F-9C3B785F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프로토타입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5E818-6C2C-B3A5-CCEC-CE838A28B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최종 앱 시연 영상">
            <a:hlinkClick r:id="" action="ppaction://media"/>
            <a:extLst>
              <a:ext uri="{FF2B5EF4-FFF2-40B4-BE49-F238E27FC236}">
                <a16:creationId xmlns:a16="http://schemas.microsoft.com/office/drawing/2014/main" id="{CAF5DBEF-6EE2-580B-7F49-CED6DA5E5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750" y="1760539"/>
            <a:ext cx="5291666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6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8581D-28C6-0A9B-B13F-9C3B785F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프로토타입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5E818-6C2C-B3A5-CCEC-CE838A28B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48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BED4D-0041-D9CA-8C4C-28923DC6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사용성평가 </a:t>
            </a:r>
            <a:r>
              <a:rPr lang="en-US" altLang="ko-KR" dirty="0"/>
              <a:t>– </a:t>
            </a:r>
            <a:r>
              <a:rPr lang="ko-KR" altLang="en-US" dirty="0"/>
              <a:t>툴</a:t>
            </a:r>
            <a:r>
              <a:rPr lang="en-US" altLang="ko-KR" dirty="0"/>
              <a:t>, </a:t>
            </a:r>
            <a:r>
              <a:rPr lang="ko-KR" altLang="en-US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304D2-1552-9F1A-05B8-434C06E7D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03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BED4D-0041-D9CA-8C4C-28923DC6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사용성평가 </a:t>
            </a:r>
            <a:r>
              <a:rPr lang="en-US" altLang="ko-KR" dirty="0"/>
              <a:t>– </a:t>
            </a:r>
            <a:r>
              <a:rPr lang="ko-KR" altLang="en-US" dirty="0"/>
              <a:t>툴</a:t>
            </a:r>
            <a:r>
              <a:rPr lang="en-US" altLang="ko-KR" dirty="0"/>
              <a:t>, </a:t>
            </a:r>
            <a:r>
              <a:rPr lang="ko-KR" altLang="en-US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304D2-1552-9F1A-05B8-434C06E7D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GPT, API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77614" y="2479588"/>
            <a:ext cx="6096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2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프로토타입에 대한 모든 화면을 </a:t>
            </a:r>
            <a:r>
              <a:rPr lang="en-US" altLang="ko-KR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png</a:t>
            </a:r>
            <a:r>
              <a:rPr lang="ko-KR" altLang="en-US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제공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20000"/>
              </a:lnSpc>
            </a:pPr>
            <a:r>
              <a:rPr lang="ko-KR" altLang="en-US" kern="0" dirty="0">
                <a:solidFill>
                  <a:srgbClr val="0D0D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이미지 파일들을 바탕으로 </a:t>
            </a:r>
            <a:r>
              <a:rPr lang="en-US" altLang="ko-KR" kern="0" dirty="0">
                <a:solidFill>
                  <a:srgbClr val="0D0D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Heuristic Evaluation </a:t>
            </a:r>
            <a:r>
              <a:rPr lang="ko-KR" altLang="en-US" kern="0" dirty="0">
                <a:solidFill>
                  <a:srgbClr val="0D0D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5000" y="3846832"/>
            <a:ext cx="9448800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2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Visibility of System Status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20000"/>
              </a:lnSpc>
            </a:pPr>
            <a:r>
              <a:rPr lang="ko-KR" altLang="en-US" sz="1400" b="1" kern="0" dirty="0">
                <a:solidFill>
                  <a:srgbClr val="0D0D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긍정적 영향</a:t>
            </a:r>
            <a:r>
              <a:rPr lang="en-US" altLang="ko-KR" sz="1400" b="1" kern="0" dirty="0">
                <a:solidFill>
                  <a:srgbClr val="0D0D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20000"/>
              </a:lnSpc>
              <a:buFont typeface="Wingdings" panose="05000000000000000000" pitchFamily="2" charset="2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화면에서 시스템 상태가 명확하게 표시됩니다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화면에서 검색 조건과 예약 상태가 명확히 표시됩니다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20000"/>
              </a:lnSpc>
              <a:buFont typeface="Wingdings" panose="05000000000000000000" pitchFamily="2" charset="2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정보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날짜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등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상단에 명확히 표시됩니다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20000"/>
              </a:lnSpc>
            </a:pPr>
            <a:r>
              <a:rPr lang="ko-KR" altLang="en-US" sz="1400" b="1" kern="0" dirty="0">
                <a:solidFill>
                  <a:srgbClr val="0D0D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 사항</a:t>
            </a:r>
            <a:r>
              <a:rPr lang="en-US" altLang="ko-KR" sz="1400" b="1" kern="0" dirty="0">
                <a:solidFill>
                  <a:srgbClr val="0D0D0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20000"/>
              </a:lnSpc>
              <a:buFont typeface="Wingdings" panose="05000000000000000000" pitchFamily="2" charset="2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작성 중 임시 저장 또는 자동 저장 기능을 추가하여 사용자 작업을 보호할 수 있습니다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20000"/>
              </a:lnSpc>
              <a:buFont typeface="Wingdings" panose="05000000000000000000" pitchFamily="2" charset="2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로딩 상태를 더 명확하게 표시하여 사용자에게 현재 진행 상황을 알려주는 기능을 강화할 수 있습니다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334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30843-4B6C-5E22-DFA6-6C5B6BF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사용성평가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5C2B3-8DAB-6FC9-70A1-15FA4B8B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4" y="1100411"/>
            <a:ext cx="8747232" cy="626094"/>
          </a:xfrm>
        </p:spPr>
        <p:txBody>
          <a:bodyPr/>
          <a:lstStyle/>
          <a:p>
            <a:r>
              <a:rPr lang="en-US" altLang="ko-KR" dirty="0"/>
              <a:t>Match between system and the real world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38" y="1022459"/>
            <a:ext cx="4409090" cy="12657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805" y="2203127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 smtClean="0"/>
              <a:t>Gen AI</a:t>
            </a:r>
            <a:r>
              <a:rPr lang="ko-KR" altLang="en-US" sz="1600" b="1" dirty="0" smtClean="0"/>
              <a:t>를 사용하지 않은 사용성 평가</a:t>
            </a:r>
            <a:endParaRPr lang="en-US" altLang="ko-KR" sz="1600" b="1" dirty="0" smtClean="0"/>
          </a:p>
          <a:p>
            <a:endParaRPr lang="ko-KR" altLang="en-US" sz="1600" b="1" dirty="0" smtClean="0"/>
          </a:p>
          <a:p>
            <a:r>
              <a:rPr lang="ko-KR" altLang="en-US" sz="1600" b="1" dirty="0" smtClean="0"/>
              <a:t>아이콘 및 </a:t>
            </a:r>
            <a:r>
              <a:rPr lang="ko-KR" altLang="en-US" sz="1600" b="1" dirty="0" err="1" smtClean="0"/>
              <a:t>메타포</a:t>
            </a:r>
            <a:r>
              <a:rPr lang="ko-KR" altLang="en-US" sz="1600" b="1" dirty="0" smtClean="0"/>
              <a:t> 사용</a:t>
            </a:r>
            <a:endParaRPr lang="ko-KR" altLang="en-US" sz="1600" dirty="0" smtClean="0"/>
          </a:p>
          <a:p>
            <a:r>
              <a:rPr lang="ko-KR" altLang="en-US" sz="1600" dirty="0" smtClean="0"/>
              <a:t>의미와 일치하는 형태의 아이콘을 사용하여 직관적인 정보 제공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b="1" dirty="0" smtClean="0"/>
              <a:t>용어 사용</a:t>
            </a:r>
            <a:endParaRPr lang="ko-KR" altLang="en-US" sz="1600" dirty="0" smtClean="0"/>
          </a:p>
          <a:p>
            <a:r>
              <a:rPr lang="ko-KR" altLang="en-US" sz="1600" dirty="0" smtClean="0"/>
              <a:t>여행 매거진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가계부 등 실사용 용어 사용을 통해 이해를 도움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6227379" y="2341626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/>
              <a:t>Gen AI</a:t>
            </a:r>
            <a:r>
              <a:rPr lang="ko-KR" altLang="en-US" sz="1600" b="1" dirty="0"/>
              <a:t>를 사용하여 진행한 사용성 </a:t>
            </a:r>
            <a:r>
              <a:rPr lang="ko-KR" altLang="en-US" sz="1600" b="1" dirty="0" smtClean="0"/>
              <a:t>평가</a:t>
            </a:r>
            <a:endParaRPr lang="en-US" altLang="ko-KR" sz="1600" b="1" dirty="0" smtClean="0"/>
          </a:p>
          <a:p>
            <a:endParaRPr lang="ko-KR" altLang="en-US" sz="1600" b="1" dirty="0"/>
          </a:p>
          <a:p>
            <a:r>
              <a:rPr lang="ko-KR" altLang="en-US" sz="1600" b="1" dirty="0" smtClean="0"/>
              <a:t>전문용어보다는</a:t>
            </a:r>
            <a:r>
              <a:rPr lang="en-US" altLang="ko-KR" sz="1600" b="1" dirty="0" smtClean="0"/>
              <a:t> </a:t>
            </a:r>
            <a:r>
              <a:rPr lang="ko-KR" altLang="en-US" sz="1600" b="1" dirty="0"/>
              <a:t>사용자에게 친숙한 단어로 </a:t>
            </a:r>
            <a:r>
              <a:rPr lang="ko-KR" altLang="en-US" sz="1600" b="1" dirty="0" smtClean="0"/>
              <a:t>제안</a:t>
            </a:r>
            <a:endParaRPr lang="en-US" altLang="ko-KR" sz="1600" b="1" dirty="0" smtClean="0"/>
          </a:p>
          <a:p>
            <a:endParaRPr lang="ko-KR" altLang="en-US" sz="1600" dirty="0"/>
          </a:p>
          <a:p>
            <a:r>
              <a:rPr lang="ko-KR" altLang="en-US" sz="1600" b="1" dirty="0"/>
              <a:t>관찰 결과</a:t>
            </a:r>
            <a:r>
              <a:rPr lang="en-US" altLang="ko-KR" sz="1600" b="1" dirty="0"/>
              <a:t>:</a:t>
            </a:r>
            <a:endParaRPr lang="ko-KR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아이콘과 레이블이 사용자에게 쉽게 이해됨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일반 </a:t>
            </a:r>
            <a:r>
              <a:rPr lang="ko-KR" altLang="en-US" sz="1600" dirty="0"/>
              <a:t>사용자에게 친숙한 용어 사용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여행 정보가 이해하기 쉽게 표시됨</a:t>
            </a:r>
            <a:r>
              <a:rPr lang="en-US" altLang="ko-KR" sz="1600" dirty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805" y="535131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/>
              <a:t>개선 제안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/>
              <a:t>사용자 친숙한 용어 사용 강화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/>
              <a:t>전문 용어 사용을 최소화하고</a:t>
            </a:r>
            <a:r>
              <a:rPr lang="en-US" altLang="ko-KR" sz="1600" dirty="0"/>
              <a:t>, </a:t>
            </a:r>
            <a:r>
              <a:rPr lang="ko-KR" altLang="en-US" sz="1600" dirty="0"/>
              <a:t>간단한 언어로 표현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/>
              <a:t>여행 정보가 직관적으로 이해될 수 있도록 디자인 개선</a:t>
            </a:r>
            <a:r>
              <a:rPr lang="en-US" altLang="ko-KR" sz="1600" dirty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3599" y="522820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/>
              <a:t>사람이 직접 진행 </a:t>
            </a:r>
            <a:r>
              <a:rPr lang="ko-KR" altLang="en-US" sz="1600" b="1" dirty="0" smtClean="0"/>
              <a:t>분석</a:t>
            </a:r>
            <a:endParaRPr lang="ko-KR" altLang="en-US" sz="1600" b="1" dirty="0"/>
          </a:p>
          <a:p>
            <a:r>
              <a:rPr lang="ko-KR" altLang="en-US" sz="1600" dirty="0" smtClean="0"/>
              <a:t>제작과정에서의 </a:t>
            </a:r>
            <a:r>
              <a:rPr lang="ko-KR" altLang="en-US" sz="1600" dirty="0"/>
              <a:t>배경지식을 바탕으로 세세한 요소들을 </a:t>
            </a:r>
            <a:r>
              <a:rPr lang="ko-KR" altLang="en-US" sz="1600" dirty="0" smtClean="0"/>
              <a:t>분석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b="1" dirty="0"/>
              <a:t>AI</a:t>
            </a:r>
            <a:r>
              <a:rPr lang="ko-KR" altLang="en-US" sz="1600" b="1" dirty="0"/>
              <a:t>를 활용한 분석</a:t>
            </a:r>
            <a:endParaRPr lang="ko-KR" altLang="en-US" sz="1600" dirty="0"/>
          </a:p>
          <a:p>
            <a:r>
              <a:rPr lang="ko-KR" altLang="en-US" sz="1600" dirty="0" smtClean="0"/>
              <a:t>전체적인 </a:t>
            </a:r>
            <a:r>
              <a:rPr lang="ko-KR" altLang="en-US" sz="1600" dirty="0"/>
              <a:t>구조의 분석을 통해서 사용자에게 얼마나 </a:t>
            </a:r>
            <a:r>
              <a:rPr lang="ko-KR" altLang="en-US" sz="1600" dirty="0" err="1"/>
              <a:t>친숙한지에</a:t>
            </a:r>
            <a:r>
              <a:rPr lang="ko-KR" altLang="en-US" sz="1600" dirty="0"/>
              <a:t> 대한 요점을 </a:t>
            </a:r>
            <a:r>
              <a:rPr lang="ko-KR" altLang="en-US" sz="1600" dirty="0" smtClean="0"/>
              <a:t>분석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51836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30843-4B6C-5E22-DFA6-6C5B6BF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사용성평가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5C2B3-8DAB-6FC9-70A1-15FA4B8B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4" y="1100411"/>
            <a:ext cx="8747232" cy="626094"/>
          </a:xfrm>
        </p:spPr>
        <p:txBody>
          <a:bodyPr/>
          <a:lstStyle/>
          <a:p>
            <a:r>
              <a:rPr lang="en-US" altLang="ko-KR" dirty="0"/>
              <a:t>Match between system and the real world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38" y="1022459"/>
            <a:ext cx="4409090" cy="12657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805" y="2203127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 smtClean="0"/>
              <a:t>Gen AI</a:t>
            </a:r>
            <a:r>
              <a:rPr lang="ko-KR" altLang="en-US" sz="1600" b="1" dirty="0" smtClean="0"/>
              <a:t>를 사용하지 않은 사용성 평가</a:t>
            </a:r>
            <a:endParaRPr lang="en-US" altLang="ko-KR" sz="1600" b="1" dirty="0" smtClean="0"/>
          </a:p>
          <a:p>
            <a:endParaRPr lang="ko-KR" altLang="en-US" sz="1600" b="1" dirty="0" smtClean="0"/>
          </a:p>
          <a:p>
            <a:r>
              <a:rPr lang="ko-KR" altLang="en-US" sz="1600" b="1" dirty="0" smtClean="0"/>
              <a:t>아이콘 및 </a:t>
            </a:r>
            <a:r>
              <a:rPr lang="ko-KR" altLang="en-US" sz="1600" b="1" dirty="0" err="1" smtClean="0"/>
              <a:t>메타포</a:t>
            </a:r>
            <a:r>
              <a:rPr lang="ko-KR" altLang="en-US" sz="1600" b="1" dirty="0" smtClean="0"/>
              <a:t> 사용</a:t>
            </a:r>
            <a:endParaRPr lang="ko-KR" altLang="en-US" sz="1600" dirty="0" smtClean="0"/>
          </a:p>
          <a:p>
            <a:r>
              <a:rPr lang="ko-KR" altLang="en-US" sz="1600" dirty="0" smtClean="0"/>
              <a:t>의미와 일치하는 형태의 아이콘을 사용하여 직관적인 정보 제공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b="1" dirty="0" smtClean="0"/>
              <a:t>용어 사용</a:t>
            </a:r>
            <a:endParaRPr lang="ko-KR" altLang="en-US" sz="1600" dirty="0" smtClean="0"/>
          </a:p>
          <a:p>
            <a:r>
              <a:rPr lang="ko-KR" altLang="en-US" sz="1600" dirty="0" smtClean="0"/>
              <a:t>여행 매거진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가계부 등 실사용 용어 사용을 통해 이해를 도움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6227379" y="2341626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/>
              <a:t>Gen AI</a:t>
            </a:r>
            <a:r>
              <a:rPr lang="ko-KR" altLang="en-US" sz="1600" b="1" dirty="0"/>
              <a:t>를 사용하여 진행한 사용성 </a:t>
            </a:r>
            <a:r>
              <a:rPr lang="ko-KR" altLang="en-US" sz="1600" b="1" dirty="0" smtClean="0"/>
              <a:t>평가</a:t>
            </a:r>
            <a:endParaRPr lang="en-US" altLang="ko-KR" sz="1600" b="1" dirty="0" smtClean="0"/>
          </a:p>
          <a:p>
            <a:endParaRPr lang="ko-KR" altLang="en-US" sz="1600" b="1" dirty="0"/>
          </a:p>
          <a:p>
            <a:r>
              <a:rPr lang="ko-KR" altLang="en-US" sz="1600" b="1" dirty="0" smtClean="0"/>
              <a:t>전문용어보다는</a:t>
            </a:r>
            <a:r>
              <a:rPr lang="en-US" altLang="ko-KR" sz="1600" b="1" dirty="0" smtClean="0"/>
              <a:t> </a:t>
            </a:r>
            <a:r>
              <a:rPr lang="ko-KR" altLang="en-US" sz="1600" b="1" dirty="0"/>
              <a:t>사용자에게 친숙한 단어로 </a:t>
            </a:r>
            <a:r>
              <a:rPr lang="ko-KR" altLang="en-US" sz="1600" b="1" dirty="0" smtClean="0"/>
              <a:t>제안</a:t>
            </a:r>
            <a:endParaRPr lang="en-US" altLang="ko-KR" sz="1600" b="1" dirty="0" smtClean="0"/>
          </a:p>
          <a:p>
            <a:endParaRPr lang="ko-KR" altLang="en-US" sz="1600" dirty="0"/>
          </a:p>
          <a:p>
            <a:r>
              <a:rPr lang="ko-KR" altLang="en-US" sz="1600" b="1" dirty="0"/>
              <a:t>관찰 결과</a:t>
            </a:r>
            <a:r>
              <a:rPr lang="en-US" altLang="ko-KR" sz="1600" b="1" dirty="0"/>
              <a:t>:</a:t>
            </a:r>
            <a:endParaRPr lang="ko-KR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아이콘과 레이블이 사용자에게 쉽게 이해됨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일반 </a:t>
            </a:r>
            <a:r>
              <a:rPr lang="ko-KR" altLang="en-US" sz="1600" dirty="0"/>
              <a:t>사용자에게 친숙한 용어 사용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여행 정보가 이해하기 쉽게 표시됨</a:t>
            </a:r>
            <a:r>
              <a:rPr lang="en-US" altLang="ko-KR" sz="1600" dirty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805" y="535131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/>
              <a:t>개선 제안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/>
              <a:t>사용자 친숙한 용어 사용 강화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/>
              <a:t>전문 용어 사용을 최소화하고</a:t>
            </a:r>
            <a:r>
              <a:rPr lang="en-US" altLang="ko-KR" sz="1600" dirty="0"/>
              <a:t>, </a:t>
            </a:r>
            <a:r>
              <a:rPr lang="ko-KR" altLang="en-US" sz="1600" dirty="0"/>
              <a:t>간단한 언어로 표현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/>
              <a:t>여행 정보가 직관적으로 이해될 수 있도록 디자인 개선</a:t>
            </a:r>
            <a:r>
              <a:rPr lang="en-US" altLang="ko-KR" sz="1600" dirty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3599" y="522820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/>
              <a:t>사람이 직접 진행 </a:t>
            </a:r>
            <a:r>
              <a:rPr lang="ko-KR" altLang="en-US" sz="1600" b="1" dirty="0" smtClean="0"/>
              <a:t>분석</a:t>
            </a:r>
            <a:endParaRPr lang="ko-KR" altLang="en-US" sz="1600" b="1" dirty="0"/>
          </a:p>
          <a:p>
            <a:r>
              <a:rPr lang="ko-KR" altLang="en-US" sz="1600" dirty="0" smtClean="0"/>
              <a:t>제작과정에서의 </a:t>
            </a:r>
            <a:r>
              <a:rPr lang="ko-KR" altLang="en-US" sz="1600" dirty="0"/>
              <a:t>배경지식을 바탕으로 세세한 요소들을 </a:t>
            </a:r>
            <a:r>
              <a:rPr lang="ko-KR" altLang="en-US" sz="1600" dirty="0" smtClean="0"/>
              <a:t>분석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b="1" dirty="0"/>
              <a:t>AI</a:t>
            </a:r>
            <a:r>
              <a:rPr lang="ko-KR" altLang="en-US" sz="1600" b="1" dirty="0"/>
              <a:t>를 활용한 분석</a:t>
            </a:r>
            <a:endParaRPr lang="ko-KR" altLang="en-US" sz="1600" dirty="0"/>
          </a:p>
          <a:p>
            <a:r>
              <a:rPr lang="ko-KR" altLang="en-US" sz="1600" dirty="0" smtClean="0"/>
              <a:t>전체적인 </a:t>
            </a:r>
            <a:r>
              <a:rPr lang="ko-KR" altLang="en-US" sz="1600" dirty="0"/>
              <a:t>구조의 분석을 통해서 사용자에게 얼마나 </a:t>
            </a:r>
            <a:r>
              <a:rPr lang="ko-KR" altLang="en-US" sz="1600" dirty="0" err="1"/>
              <a:t>친숙한지에</a:t>
            </a:r>
            <a:r>
              <a:rPr lang="ko-KR" altLang="en-US" sz="1600" dirty="0"/>
              <a:t> 대한 요점을 </a:t>
            </a:r>
            <a:r>
              <a:rPr lang="ko-KR" altLang="en-US" sz="1600" dirty="0" smtClean="0"/>
              <a:t>분석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94277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30843-4B6C-5E22-DFA6-6C5B6BF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사용성평가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5C2B3-8DAB-6FC9-70A1-15FA4B8B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4" y="1100411"/>
            <a:ext cx="8747232" cy="626094"/>
          </a:xfrm>
        </p:spPr>
        <p:txBody>
          <a:bodyPr/>
          <a:lstStyle/>
          <a:p>
            <a:r>
              <a:rPr lang="en-US" altLang="ko-KR" dirty="0"/>
              <a:t>Visibility of System Status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7805" y="2203127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 smtClean="0"/>
              <a:t>Gen AI</a:t>
            </a:r>
            <a:r>
              <a:rPr lang="ko-KR" altLang="en-US" sz="1600" b="1" dirty="0" smtClean="0"/>
              <a:t>를 사용하지 않은 사용성 평가</a:t>
            </a:r>
            <a:endParaRPr lang="en-US" altLang="ko-KR" sz="1600" b="1" dirty="0" smtClean="0"/>
          </a:p>
          <a:p>
            <a:endParaRPr lang="ko-KR" altLang="en-US" sz="1600" b="1" dirty="0" smtClean="0"/>
          </a:p>
          <a:p>
            <a:r>
              <a:rPr lang="ko-KR" altLang="en-US" sz="1600" b="1" dirty="0"/>
              <a:t>실시간 업데이트</a:t>
            </a:r>
            <a:endParaRPr lang="ko-KR" altLang="en-US" sz="1600" dirty="0"/>
          </a:p>
          <a:p>
            <a:r>
              <a:rPr lang="ko-KR" altLang="en-US" sz="1600" dirty="0"/>
              <a:t>식당 </a:t>
            </a:r>
            <a:r>
              <a:rPr lang="ko-KR" altLang="en-US" sz="1600" dirty="0" err="1"/>
              <a:t>운영중이라는</a:t>
            </a:r>
            <a:r>
              <a:rPr lang="ko-KR" altLang="en-US" sz="1600" dirty="0"/>
              <a:t> 인터페이스를 통해서 실시간으로 식당의 운영 정보를 </a:t>
            </a:r>
            <a:r>
              <a:rPr lang="ko-KR" altLang="en-US" sz="1600" dirty="0" err="1"/>
              <a:t>알수있다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/>
              <a:t>내비게이션바 선택</a:t>
            </a:r>
            <a:endParaRPr lang="ko-KR" altLang="en-US" sz="1600" dirty="0"/>
          </a:p>
          <a:p>
            <a:r>
              <a:rPr lang="ko-KR" altLang="en-US" sz="1600" dirty="0"/>
              <a:t>해당 아이콘에 반전 색상을 부여하여 현재 어떤 창에 있는지 가시적으로 보여준다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7379" y="234162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/>
              <a:t>Gen AI</a:t>
            </a:r>
            <a:r>
              <a:rPr lang="ko-KR" altLang="en-US" sz="1600" b="1" dirty="0"/>
              <a:t>를 사용하여 진행한 사용성 </a:t>
            </a:r>
            <a:r>
              <a:rPr lang="ko-KR" altLang="en-US" sz="1600" b="1" dirty="0" smtClean="0"/>
              <a:t>평가</a:t>
            </a:r>
            <a:endParaRPr lang="en-US" altLang="ko-KR" sz="1600" b="1" dirty="0" smtClean="0"/>
          </a:p>
          <a:p>
            <a:endParaRPr lang="ko-KR" altLang="en-US" sz="1600" b="1" dirty="0"/>
          </a:p>
          <a:p>
            <a:r>
              <a:rPr lang="ko-KR" altLang="en-US" sz="1600" b="1" dirty="0"/>
              <a:t>시스템은 적절한 시간과 피드백으로 사용자에게 진행사항을 알려줘야 한다</a:t>
            </a:r>
            <a:r>
              <a:rPr lang="en-US" altLang="ko-KR" sz="1600" b="1" dirty="0"/>
              <a:t>.</a:t>
            </a:r>
            <a:endParaRPr lang="ko-KR" altLang="en-US" sz="1600" dirty="0"/>
          </a:p>
          <a:p>
            <a:r>
              <a:rPr lang="ko-KR" altLang="en-US" sz="1600" b="1" dirty="0"/>
              <a:t>관찰 결과</a:t>
            </a:r>
            <a:r>
              <a:rPr lang="en-US" altLang="ko-KR" sz="1600" b="1" dirty="0"/>
              <a:t>:</a:t>
            </a:r>
            <a:endParaRPr lang="ko-KR" altLang="en-US" sz="1600" dirty="0"/>
          </a:p>
          <a:p>
            <a:r>
              <a:rPr lang="ko-KR" altLang="en-US" sz="1600" dirty="0"/>
              <a:t>사용자가 여행지를 선택할 때 즉각적인 피드백을 제공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명확하고 잘 보이는 알림</a:t>
            </a:r>
            <a:r>
              <a:rPr lang="en-US" altLang="ko-KR" sz="1600" dirty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805" y="535131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/>
              <a:t>개선 제안</a:t>
            </a:r>
          </a:p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사용자가 </a:t>
            </a:r>
            <a:r>
              <a:rPr lang="ko-KR" altLang="en-US" sz="1600" dirty="0"/>
              <a:t>여행지를 선택할 때 즉각적인 피드백 제공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알림을 </a:t>
            </a:r>
            <a:r>
              <a:rPr lang="ko-KR" altLang="en-US" sz="1600" dirty="0"/>
              <a:t>명확하고 잘 보이게 디자인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시스템이 </a:t>
            </a:r>
            <a:r>
              <a:rPr lang="ko-KR" altLang="en-US" sz="1600" dirty="0"/>
              <a:t>정보를 처리하는 동안 로딩 표시기를 추가하여 사용자가 현재 진행 상황을 알 수 있도록 함</a:t>
            </a:r>
            <a:r>
              <a:rPr lang="en-US" altLang="ko-KR" sz="1600" dirty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3599" y="5228208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/>
              <a:t>사람이 직접 진행 </a:t>
            </a:r>
            <a:r>
              <a:rPr lang="ko-KR" altLang="en-US" sz="1600" b="1" dirty="0" smtClean="0"/>
              <a:t>분석</a:t>
            </a:r>
            <a:endParaRPr lang="ko-KR" altLang="en-US" sz="1600" b="1" dirty="0"/>
          </a:p>
          <a:p>
            <a:r>
              <a:rPr lang="ko-KR" altLang="en-US" sz="1600" dirty="0"/>
              <a:t>기능적인 측면에서의 뚜렷하게 보여지는 요소들을 </a:t>
            </a:r>
            <a:r>
              <a:rPr lang="ko-KR" altLang="en-US" sz="1600" dirty="0" smtClean="0"/>
              <a:t>분석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b="1" dirty="0"/>
              <a:t>AI</a:t>
            </a:r>
            <a:r>
              <a:rPr lang="ko-KR" altLang="en-US" sz="1600" b="1" dirty="0"/>
              <a:t>를 활용한 분석</a:t>
            </a:r>
            <a:endParaRPr lang="ko-KR" altLang="en-US" sz="1600" dirty="0"/>
          </a:p>
          <a:p>
            <a:r>
              <a:rPr lang="ko-KR" altLang="en-US" sz="1600" dirty="0" err="1"/>
              <a:t>페이지상의</a:t>
            </a:r>
            <a:r>
              <a:rPr lang="ko-KR" altLang="en-US" sz="1600" dirty="0"/>
              <a:t> 가장 뚜렷하게 보여지는 요소들을 분석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317" y="281082"/>
            <a:ext cx="2924469" cy="17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6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E467A-F6FC-503B-5735-278DF8ED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페르소나 </a:t>
            </a:r>
            <a:r>
              <a:rPr lang="en-US" altLang="ko-KR" dirty="0"/>
              <a:t>– </a:t>
            </a:r>
            <a:r>
              <a:rPr lang="ko-KR" altLang="en-US" dirty="0"/>
              <a:t>툴</a:t>
            </a:r>
            <a:r>
              <a:rPr lang="en-US" altLang="ko-KR" dirty="0"/>
              <a:t>, </a:t>
            </a:r>
            <a:r>
              <a:rPr lang="ko-KR" altLang="en-US" dirty="0"/>
              <a:t>방법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C2FA5-1121-F48B-21A0-C78CD23C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ChatGPT</a:t>
            </a:r>
            <a:endParaRPr lang="en-US" altLang="ko-KR" dirty="0" smtClean="0"/>
          </a:p>
          <a:p>
            <a:r>
              <a:rPr lang="en-US" altLang="ko-KR" dirty="0" smtClean="0"/>
              <a:t>QoQo.AI (</a:t>
            </a:r>
            <a:r>
              <a:rPr lang="en-US" altLang="ko-KR" dirty="0" err="1" smtClean="0"/>
              <a:t>Figma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Playground</a:t>
            </a:r>
            <a:r>
              <a:rPr lang="ko-KR" altLang="en-US" dirty="0"/>
              <a:t>를 활용한 사진 제작</a:t>
            </a:r>
          </a:p>
          <a:p>
            <a:r>
              <a:rPr lang="en-US" altLang="ko-KR" dirty="0" err="1" smtClean="0"/>
              <a:t>MidJourney</a:t>
            </a:r>
            <a:r>
              <a:rPr lang="en-US" altLang="ko-KR" dirty="0" smtClean="0"/>
              <a:t> (</a:t>
            </a:r>
            <a:r>
              <a:rPr lang="ko-KR" altLang="en-US" dirty="0" smtClean="0"/>
              <a:t>유료로 인한 </a:t>
            </a:r>
            <a:r>
              <a:rPr lang="ko-KR" altLang="en-US" dirty="0" err="1" smtClean="0"/>
              <a:t>미진행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종합적으로 모두 진행해본 결과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ChatGPT</a:t>
            </a:r>
            <a:r>
              <a:rPr lang="ko-KR" altLang="en-US" dirty="0" smtClean="0"/>
              <a:t>를 통한 </a:t>
            </a:r>
            <a:r>
              <a:rPr lang="en-US" altLang="ko-KR" dirty="0" smtClean="0"/>
              <a:t>Text Output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Playground</a:t>
            </a:r>
            <a:r>
              <a:rPr lang="ko-KR" altLang="en-US" dirty="0" smtClean="0"/>
              <a:t>를 활용한 사진을 통한 페르소나 선정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44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30843-4B6C-5E22-DFA6-6C5B6BFF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사용성평가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5C2B3-8DAB-6FC9-70A1-15FA4B8B2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6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631FA-74D2-1663-0725-54456B59D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57" y="67582"/>
            <a:ext cx="6738257" cy="1325563"/>
          </a:xfrm>
        </p:spPr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사용성평가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5" y="1037545"/>
            <a:ext cx="5036997" cy="28313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9" y="4630057"/>
            <a:ext cx="3411212" cy="20513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28" y="4274456"/>
            <a:ext cx="3558229" cy="21311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45268" y="18181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비교</a:t>
            </a:r>
            <a:endParaRPr lang="en-US" altLang="ko-KR" dirty="0"/>
          </a:p>
          <a:p>
            <a:r>
              <a:rPr lang="ko-KR" altLang="en-US" dirty="0"/>
              <a:t>사람 </a:t>
            </a:r>
            <a:r>
              <a:rPr lang="en-US" altLang="ko-KR" dirty="0"/>
              <a:t>vs AI</a:t>
            </a:r>
            <a:r>
              <a:rPr lang="ko-KR" altLang="en-US" dirty="0"/>
              <a:t>의 평가</a:t>
            </a:r>
            <a:endParaRPr lang="en-US" altLang="ko-KR" dirty="0"/>
          </a:p>
          <a:p>
            <a:r>
              <a:rPr lang="ko-KR" altLang="en-US" dirty="0"/>
              <a:t>전부 비교한다</a:t>
            </a:r>
            <a:endParaRPr lang="en-US" altLang="ko-KR" dirty="0"/>
          </a:p>
          <a:p>
            <a:r>
              <a:rPr lang="ko-KR" altLang="en-US" dirty="0"/>
              <a:t>각 페이지당 </a:t>
            </a:r>
            <a:r>
              <a:rPr lang="en-US" altLang="ko-KR" dirty="0"/>
              <a:t>1</a:t>
            </a:r>
            <a:r>
              <a:rPr lang="ko-KR" altLang="en-US" dirty="0"/>
              <a:t>개씩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다음 페이지에선 </a:t>
            </a:r>
            <a:r>
              <a:rPr lang="en-US" altLang="ko-KR" dirty="0"/>
              <a:t>2</a:t>
            </a:r>
            <a:r>
              <a:rPr lang="ko-KR" altLang="en-US" dirty="0"/>
              <a:t>번 비교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857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631FA-74D2-1663-0725-54456B59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연구진 </a:t>
            </a:r>
            <a:r>
              <a:rPr lang="en-US" altLang="ko-KR" dirty="0"/>
              <a:t>vs AI </a:t>
            </a:r>
            <a:r>
              <a:rPr lang="ko-KR" altLang="en-US" dirty="0"/>
              <a:t>사용성평가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E9F15-7353-658A-3A95-02162F35A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비교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사람 </a:t>
            </a:r>
            <a:r>
              <a:rPr lang="en-US" altLang="ko-KR" dirty="0" smtClean="0"/>
              <a:t>vs AI</a:t>
            </a:r>
            <a:r>
              <a:rPr lang="ko-KR" altLang="en-US" dirty="0" smtClean="0"/>
              <a:t>의 평가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전부 비교한다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각 페이지당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개씩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다음 페이지에선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 비교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771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81025-9759-473C-972A-4140C35F7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를 사용하며 </a:t>
            </a:r>
            <a:r>
              <a:rPr lang="ko-KR" altLang="en-US" sz="4000" dirty="0" err="1"/>
              <a:t>느낀점</a:t>
            </a:r>
            <a:r>
              <a:rPr lang="ko-KR" altLang="en-US" sz="4000" dirty="0"/>
              <a:t> </a:t>
            </a:r>
            <a:r>
              <a:rPr lang="en-US" altLang="ko-KR" sz="4000" dirty="0"/>
              <a:t>&amp; </a:t>
            </a:r>
            <a:r>
              <a:rPr lang="ko-KR" altLang="en-US" sz="4000" dirty="0" err="1"/>
              <a:t>프롬포트</a:t>
            </a:r>
            <a:r>
              <a:rPr lang="ko-KR" altLang="en-US" sz="4000" dirty="0"/>
              <a:t> 작성 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9BD9AD-0C68-D244-5716-606227256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4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2D19D-41FE-6EFF-14C4-AFE3A31F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79676" cy="755927"/>
          </a:xfrm>
        </p:spPr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페르소나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332E-15A7-B65D-4673-8AB34A83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Chat GPT Input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89887" y="2807147"/>
            <a:ext cx="6096000" cy="40508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저는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년 차 마케팅 매니저입니다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UX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프로젝트의 페르소나를 개발합니다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주로 인터뷰 데이터를 기반으로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UX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프로젝트의 페르소나를 개발합니다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러닝머신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사용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30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대 남성의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러닝머신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사용에 대한 인터뷰 데이터를 분석합니다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30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대 남성의 애플리케이션 사용에 대한 인터뷰 데이터를 분석합니다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#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출력 형식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코드 블록을 사용하지 마세요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트리플은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한마디로 여행 가이드 애플리케이션입니다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트리플은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명소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숙소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레스토랑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여행 경로 등 여행을 떠날 때 필요한 모든 것을 추천해 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사용자는 추천을 기반으로 항공편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숙박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티켓을 예약하고 목록까지 작성할 수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수첩이나 체크리스트와 같은 기능도 있어 다른 앱을 거치지 않고도 한 번에 많은 것을 기록할 수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트리플은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목적지의 날씨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지도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교통 정보도 제공합니다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물론 이러한 서비스는 국내에만 국한되지 않습니다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통화 변환과 현지 언어 번역 기능이 있어 해외에서도 사용할 수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또한 사용자는 리뷰와 평가를 통해 여행 경험을 서로 공유할 수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사용자는 많은 정보가 담긴 자신만의 여행 일정을 추가하고 지도에서 확인할 수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 모든 기능은 혼자가 아닌 여행 동반자와 함께 공유하고 사용할 수 있도록 설계되었습니다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위는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트리플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앱에 대한 설명입니다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위의 내용을 바탕으로 페르소나를 만들어주세요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한국어로 답변해 주세요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89887" y="671463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900" dirty="0"/>
              <a:t>#</a:t>
            </a:r>
            <a:r>
              <a:rPr lang="ko-KR" altLang="en-US" sz="900" dirty="0"/>
              <a:t>출력 형식</a:t>
            </a:r>
          </a:p>
          <a:p>
            <a:pPr fontAlgn="base"/>
            <a:r>
              <a:rPr lang="en-US" altLang="ko-KR" sz="900" dirty="0"/>
              <a:t>#</a:t>
            </a:r>
            <a:r>
              <a:rPr lang="ko-KR" altLang="en-US" sz="900" dirty="0"/>
              <a:t>지침 컨텍스트</a:t>
            </a:r>
          </a:p>
          <a:p>
            <a:pPr fontAlgn="base"/>
            <a:r>
              <a:rPr lang="ko-KR" altLang="en-US" sz="900" dirty="0"/>
              <a:t>이름</a:t>
            </a:r>
            <a:r>
              <a:rPr lang="en-US" altLang="ko-KR" sz="900" dirty="0"/>
              <a:t>: [</a:t>
            </a:r>
            <a:r>
              <a:rPr lang="ko-KR" altLang="en-US" sz="900" dirty="0"/>
              <a:t>이름</a:t>
            </a:r>
            <a:r>
              <a:rPr lang="en-US" altLang="ko-KR" sz="900" dirty="0"/>
              <a:t>].</a:t>
            </a:r>
            <a:r>
              <a:rPr lang="ko-KR" altLang="en-US" sz="900" dirty="0"/>
              <a:t>	</a:t>
            </a:r>
          </a:p>
          <a:p>
            <a:pPr fontAlgn="base"/>
            <a:r>
              <a:rPr lang="ko-KR" altLang="en-US" sz="900" dirty="0"/>
              <a:t>나이</a:t>
            </a:r>
            <a:r>
              <a:rPr lang="en-US" altLang="ko-KR" sz="900" dirty="0"/>
              <a:t>: [</a:t>
            </a:r>
            <a:r>
              <a:rPr lang="ko-KR" altLang="en-US" sz="900" dirty="0"/>
              <a:t>나이</a:t>
            </a:r>
            <a:r>
              <a:rPr lang="en-US" altLang="ko-KR" sz="900" dirty="0"/>
              <a:t>]</a:t>
            </a:r>
            <a:r>
              <a:rPr lang="ko-KR" altLang="en-US" sz="900" dirty="0"/>
              <a:t>	</a:t>
            </a:r>
          </a:p>
          <a:p>
            <a:pPr fontAlgn="base"/>
            <a:r>
              <a:rPr lang="ko-KR" altLang="en-US" sz="900" dirty="0"/>
              <a:t>성별</a:t>
            </a:r>
            <a:r>
              <a:rPr lang="en-US" altLang="ko-KR" sz="900" dirty="0"/>
              <a:t>: </a:t>
            </a:r>
            <a:r>
              <a:rPr lang="ko-KR" altLang="en-US" sz="900" dirty="0"/>
              <a:t>성별</a:t>
            </a:r>
            <a:r>
              <a:rPr lang="en-US" altLang="ko-KR" sz="900" dirty="0"/>
              <a:t>: [</a:t>
            </a:r>
            <a:r>
              <a:rPr lang="ko-KR" altLang="en-US" sz="900" dirty="0"/>
              <a:t>성별</a:t>
            </a:r>
            <a:r>
              <a:rPr lang="en-US" altLang="ko-KR" sz="900" dirty="0"/>
              <a:t>], [MBTI]</a:t>
            </a:r>
            <a:endParaRPr lang="ko-KR" altLang="en-US" sz="900" dirty="0"/>
          </a:p>
          <a:p>
            <a:pPr fontAlgn="base"/>
            <a:r>
              <a:rPr lang="ko-KR" altLang="en-US" sz="900" dirty="0" err="1"/>
              <a:t>인생목표</a:t>
            </a:r>
            <a:r>
              <a:rPr lang="en-US" altLang="ko-KR" sz="900" dirty="0"/>
              <a:t>: [</a:t>
            </a:r>
            <a:r>
              <a:rPr lang="ko-KR" altLang="en-US" sz="900" dirty="0"/>
              <a:t>인생 좌우명과 목표</a:t>
            </a:r>
            <a:r>
              <a:rPr lang="en-US" altLang="ko-KR" sz="900" dirty="0"/>
              <a:t>]</a:t>
            </a:r>
            <a:endParaRPr lang="ko-KR" altLang="en-US" sz="900" dirty="0"/>
          </a:p>
          <a:p>
            <a:pPr fontAlgn="base"/>
            <a:r>
              <a:rPr lang="ko-KR" altLang="en-US" sz="900" dirty="0"/>
              <a:t>직업</a:t>
            </a:r>
            <a:r>
              <a:rPr lang="en-US" altLang="ko-KR" sz="900" dirty="0"/>
              <a:t>: </a:t>
            </a:r>
            <a:r>
              <a:rPr lang="ko-KR" altLang="en-US" sz="900" dirty="0"/>
              <a:t>직업</a:t>
            </a:r>
            <a:r>
              <a:rPr lang="en-US" altLang="ko-KR" sz="900" dirty="0"/>
              <a:t>: [</a:t>
            </a:r>
            <a:r>
              <a:rPr lang="ko-KR" altLang="en-US" sz="900" dirty="0"/>
              <a:t>직업</a:t>
            </a:r>
            <a:r>
              <a:rPr lang="en-US" altLang="ko-KR" sz="900" dirty="0"/>
              <a:t>]</a:t>
            </a:r>
            <a:endParaRPr lang="ko-KR" altLang="en-US" sz="900" dirty="0"/>
          </a:p>
          <a:p>
            <a:pPr fontAlgn="base"/>
            <a:r>
              <a:rPr lang="ko-KR" altLang="en-US" sz="900" dirty="0"/>
              <a:t>취미</a:t>
            </a:r>
            <a:r>
              <a:rPr lang="en-US" altLang="ko-KR" sz="900" dirty="0"/>
              <a:t>: [</a:t>
            </a:r>
            <a:r>
              <a:rPr lang="ko-KR" altLang="en-US" sz="900" dirty="0"/>
              <a:t>취미</a:t>
            </a:r>
            <a:r>
              <a:rPr lang="en-US" altLang="ko-KR" sz="900" dirty="0"/>
              <a:t>]</a:t>
            </a:r>
            <a:endParaRPr lang="ko-KR" altLang="en-US" sz="900" dirty="0"/>
          </a:p>
          <a:p>
            <a:pPr fontAlgn="base"/>
            <a:r>
              <a:rPr lang="ko-KR" altLang="en-US" sz="900" dirty="0"/>
              <a:t>성격</a:t>
            </a:r>
            <a:r>
              <a:rPr lang="en-US" altLang="ko-KR" sz="900" dirty="0"/>
              <a:t>: [</a:t>
            </a:r>
            <a:r>
              <a:rPr lang="ko-KR" altLang="en-US" sz="900" dirty="0"/>
              <a:t>성격 설명</a:t>
            </a:r>
            <a:r>
              <a:rPr lang="en-US" altLang="ko-KR" sz="900" dirty="0"/>
              <a:t>]</a:t>
            </a:r>
            <a:endParaRPr lang="ko-KR" altLang="en-US" sz="900" dirty="0"/>
          </a:p>
          <a:p>
            <a:pPr fontAlgn="base"/>
            <a:r>
              <a:rPr lang="ko-KR" altLang="en-US" sz="900" dirty="0"/>
              <a:t>여행 스타일</a:t>
            </a:r>
            <a:r>
              <a:rPr lang="en-US" altLang="ko-KR" sz="900" dirty="0"/>
              <a:t>: [</a:t>
            </a:r>
            <a:r>
              <a:rPr lang="ko-KR" altLang="en-US" sz="900" dirty="0"/>
              <a:t>여행 스타일 설명</a:t>
            </a:r>
            <a:r>
              <a:rPr lang="en-US" altLang="ko-KR" sz="900" dirty="0"/>
              <a:t>].</a:t>
            </a:r>
            <a:endParaRPr lang="ko-KR" altLang="en-US" sz="900" dirty="0"/>
          </a:p>
          <a:p>
            <a:pPr fontAlgn="base"/>
            <a:r>
              <a:rPr lang="ko-KR" altLang="en-US" sz="900" dirty="0"/>
              <a:t>서비스 이용 </a:t>
            </a:r>
            <a:r>
              <a:rPr lang="ko-KR" altLang="en-US" sz="900" dirty="0" smtClean="0"/>
              <a:t>동기</a:t>
            </a:r>
            <a:r>
              <a:rPr lang="en-US" altLang="ko-KR" sz="900" dirty="0" smtClean="0"/>
              <a:t>: </a:t>
            </a:r>
            <a:r>
              <a:rPr lang="en-US" altLang="ko-KR" sz="900" dirty="0"/>
              <a:t>[</a:t>
            </a:r>
            <a:r>
              <a:rPr lang="ko-KR" altLang="en-US" sz="900" dirty="0"/>
              <a:t>서비스 이용 동기에 대한 </a:t>
            </a:r>
            <a:r>
              <a:rPr lang="en-US" altLang="ko-KR" sz="900" dirty="0"/>
              <a:t>5</a:t>
            </a:r>
            <a:r>
              <a:rPr lang="ko-KR" altLang="en-US" sz="900" dirty="0"/>
              <a:t>가지 설명</a:t>
            </a:r>
            <a:r>
              <a:rPr lang="en-US" altLang="ko-KR" sz="900" dirty="0"/>
              <a:t>, </a:t>
            </a:r>
            <a:r>
              <a:rPr lang="ko-KR" altLang="en-US" sz="900" dirty="0"/>
              <a:t>서비스 사용 동기 설명</a:t>
            </a:r>
            <a:r>
              <a:rPr lang="en-US" altLang="ko-KR" sz="900" dirty="0"/>
              <a:t>]</a:t>
            </a:r>
            <a:endParaRPr lang="ko-KR" altLang="en-US" sz="900" dirty="0"/>
          </a:p>
          <a:p>
            <a:pPr fontAlgn="base"/>
            <a:r>
              <a:rPr lang="ko-KR" altLang="en-US" sz="900" dirty="0"/>
              <a:t>불만 사항</a:t>
            </a:r>
            <a:r>
              <a:rPr lang="en-US" altLang="ko-KR" sz="900" dirty="0"/>
              <a:t>: [</a:t>
            </a:r>
            <a:r>
              <a:rPr lang="ko-KR" altLang="en-US" sz="900" dirty="0"/>
              <a:t>해당 서비스를 이용하면서 느낀 어려움에 대한 </a:t>
            </a:r>
            <a:r>
              <a:rPr lang="en-US" altLang="ko-KR" sz="900" dirty="0"/>
              <a:t>5</a:t>
            </a:r>
            <a:r>
              <a:rPr lang="ko-KR" altLang="en-US" sz="900" dirty="0"/>
              <a:t>가지 설명 </a:t>
            </a:r>
          </a:p>
          <a:p>
            <a:pPr fontAlgn="base"/>
            <a:r>
              <a:rPr lang="ko-KR" altLang="en-US" sz="900" dirty="0"/>
              <a:t>서비스</a:t>
            </a:r>
            <a:r>
              <a:rPr lang="en-US" altLang="ko-KR" sz="900" dirty="0"/>
              <a:t>]]</a:t>
            </a:r>
            <a:endParaRPr lang="ko-KR" altLang="en-US" sz="900" dirty="0"/>
          </a:p>
          <a:p>
            <a:pPr fontAlgn="base"/>
            <a:r>
              <a:rPr lang="ko-KR" altLang="en-US" sz="900" dirty="0"/>
              <a:t>필요성</a:t>
            </a:r>
            <a:r>
              <a:rPr lang="en-US" altLang="ko-KR" sz="900" dirty="0"/>
              <a:t>: </a:t>
            </a:r>
            <a:r>
              <a:rPr lang="ko-KR" altLang="en-US" sz="900" dirty="0"/>
              <a:t>필요성</a:t>
            </a:r>
            <a:r>
              <a:rPr lang="en-US" altLang="ko-KR" sz="900" dirty="0"/>
              <a:t>: [</a:t>
            </a:r>
            <a:r>
              <a:rPr lang="ko-KR" altLang="en-US" sz="900" dirty="0"/>
              <a:t>서비스 이용에 필요한 요청 사항 </a:t>
            </a:r>
            <a:r>
              <a:rPr lang="en-US" altLang="ko-KR" sz="900" dirty="0"/>
              <a:t>5</a:t>
            </a:r>
            <a:r>
              <a:rPr lang="ko-KR" altLang="en-US" sz="900" dirty="0"/>
              <a:t>가지 설명</a:t>
            </a:r>
            <a:r>
              <a:rPr lang="en-US" altLang="ko-KR" sz="900" dirty="0"/>
              <a:t>].</a:t>
            </a:r>
            <a:endParaRPr lang="ko-KR" altLang="en-US" sz="900" dirty="0"/>
          </a:p>
          <a:p>
            <a:pPr fontAlgn="base"/>
            <a:r>
              <a:rPr lang="ko-KR" altLang="en-US" sz="900" dirty="0"/>
              <a:t>시나리오</a:t>
            </a:r>
            <a:r>
              <a:rPr lang="en-US" altLang="ko-KR" sz="900" dirty="0"/>
              <a:t>: [</a:t>
            </a:r>
            <a:r>
              <a:rPr lang="ko-KR" altLang="en-US" sz="900" dirty="0"/>
              <a:t>서비스를 이용하는 시나리오를 최대 </a:t>
            </a:r>
            <a:r>
              <a:rPr lang="en-US" altLang="ko-KR" sz="900" dirty="0" smtClean="0"/>
              <a:t>1000</a:t>
            </a:r>
            <a:r>
              <a:rPr lang="ko-KR" altLang="en-US" sz="900" dirty="0"/>
              <a:t>자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4875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2D19D-41FE-6EFF-14C4-AFE3A31F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페르소나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332E-15A7-B65D-4673-8AB34A83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Chat GPT Output</a:t>
            </a:r>
            <a:endParaRPr lang="ko-KR" altLang="en-US" u="sng" dirty="0"/>
          </a:p>
        </p:txBody>
      </p:sp>
      <p:sp>
        <p:nvSpPr>
          <p:cNvPr id="4" name="직사각형 3"/>
          <p:cNvSpPr/>
          <p:nvPr/>
        </p:nvSpPr>
        <p:spPr>
          <a:xfrm>
            <a:off x="5150068" y="1379577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z="1000" dirty="0"/>
              <a:t>이름</a:t>
            </a:r>
            <a:r>
              <a:rPr lang="en-US" altLang="ko-KR" sz="1000" dirty="0"/>
              <a:t>: </a:t>
            </a:r>
            <a:r>
              <a:rPr lang="ko-KR" altLang="en-US" sz="1000" dirty="0"/>
              <a:t>김준호</a:t>
            </a:r>
          </a:p>
          <a:p>
            <a:pPr fontAlgn="base"/>
            <a:r>
              <a:rPr lang="ko-KR" altLang="en-US" sz="1000" dirty="0"/>
              <a:t>나이</a:t>
            </a:r>
            <a:r>
              <a:rPr lang="en-US" altLang="ko-KR" sz="1000" dirty="0"/>
              <a:t>: 35</a:t>
            </a:r>
            <a:r>
              <a:rPr lang="ko-KR" altLang="en-US" sz="1000" dirty="0"/>
              <a:t>세</a:t>
            </a:r>
          </a:p>
          <a:p>
            <a:pPr fontAlgn="base"/>
            <a:r>
              <a:rPr lang="ko-KR" altLang="en-US" sz="1000" dirty="0"/>
              <a:t>성별</a:t>
            </a:r>
            <a:r>
              <a:rPr lang="en-US" altLang="ko-KR" sz="1000" dirty="0"/>
              <a:t>: </a:t>
            </a:r>
            <a:r>
              <a:rPr lang="ko-KR" altLang="en-US" sz="1000" dirty="0"/>
              <a:t>남성</a:t>
            </a:r>
            <a:r>
              <a:rPr lang="en-US" altLang="ko-KR" sz="1000" dirty="0"/>
              <a:t>, INFJ</a:t>
            </a:r>
            <a:endParaRPr lang="ko-KR" altLang="en-US" sz="1000" dirty="0"/>
          </a:p>
          <a:p>
            <a:pPr fontAlgn="base"/>
            <a:r>
              <a:rPr lang="ko-KR" altLang="en-US" sz="1000" dirty="0" err="1"/>
              <a:t>인생목표</a:t>
            </a:r>
            <a:r>
              <a:rPr lang="en-US" altLang="ko-KR" sz="1000" dirty="0"/>
              <a:t>: "</a:t>
            </a:r>
            <a:r>
              <a:rPr lang="ko-KR" altLang="en-US" sz="1000" dirty="0"/>
              <a:t>작은 것에서 행복을 찾고</a:t>
            </a:r>
            <a:r>
              <a:rPr lang="en-US" altLang="ko-KR" sz="1000" dirty="0"/>
              <a:t>, </a:t>
            </a:r>
            <a:r>
              <a:rPr lang="ko-KR" altLang="en-US" sz="1000" dirty="0"/>
              <a:t>세상을 여행하며 다양한 문화를 경험하는 것</a:t>
            </a:r>
            <a:r>
              <a:rPr lang="en-US" altLang="ko-KR" sz="1000" dirty="0"/>
              <a:t>."</a:t>
            </a:r>
            <a:endParaRPr lang="ko-KR" altLang="en-US" sz="1000" dirty="0"/>
          </a:p>
          <a:p>
            <a:pPr fontAlgn="base"/>
            <a:r>
              <a:rPr lang="ko-KR" altLang="en-US" sz="1000" dirty="0"/>
              <a:t>직업</a:t>
            </a:r>
            <a:r>
              <a:rPr lang="en-US" altLang="ko-KR" sz="1000" dirty="0"/>
              <a:t>: IT </a:t>
            </a:r>
            <a:r>
              <a:rPr lang="ko-KR" altLang="en-US" sz="1000" dirty="0"/>
              <a:t>회사 마케팅 매니저</a:t>
            </a:r>
          </a:p>
          <a:p>
            <a:pPr fontAlgn="base"/>
            <a:r>
              <a:rPr lang="ko-KR" altLang="en-US" sz="1000" dirty="0"/>
              <a:t>취미</a:t>
            </a:r>
            <a:r>
              <a:rPr lang="en-US" altLang="ko-KR" sz="1000" dirty="0"/>
              <a:t>: </a:t>
            </a:r>
            <a:r>
              <a:rPr lang="ko-KR" altLang="en-US" sz="1000" dirty="0"/>
              <a:t>러닝</a:t>
            </a:r>
            <a:r>
              <a:rPr lang="en-US" altLang="ko-KR" sz="1000" dirty="0"/>
              <a:t>, </a:t>
            </a:r>
            <a:r>
              <a:rPr lang="ko-KR" altLang="en-US" sz="1000" dirty="0"/>
              <a:t>하이킹</a:t>
            </a:r>
            <a:r>
              <a:rPr lang="en-US" altLang="ko-KR" sz="1000" dirty="0"/>
              <a:t>, </a:t>
            </a:r>
            <a:r>
              <a:rPr lang="ko-KR" altLang="en-US" sz="1000" dirty="0"/>
              <a:t>여행 사진 촬영</a:t>
            </a:r>
            <a:r>
              <a:rPr lang="en-US" altLang="ko-KR" sz="1000" dirty="0"/>
              <a:t>, </a:t>
            </a:r>
            <a:r>
              <a:rPr lang="ko-KR" altLang="en-US" sz="1000" dirty="0"/>
              <a:t>새로운 레스토랑 탐방</a:t>
            </a:r>
          </a:p>
          <a:p>
            <a:pPr fontAlgn="base"/>
            <a:r>
              <a:rPr lang="ko-KR" altLang="en-US" sz="1000" dirty="0"/>
              <a:t>성격</a:t>
            </a:r>
            <a:r>
              <a:rPr lang="en-US" altLang="ko-KR" sz="1000" dirty="0"/>
              <a:t>: </a:t>
            </a:r>
            <a:r>
              <a:rPr lang="ko-KR" altLang="en-US" sz="1000" dirty="0"/>
              <a:t>조용하고 분석적이며</a:t>
            </a:r>
            <a:r>
              <a:rPr lang="en-US" altLang="ko-KR" sz="1000" dirty="0"/>
              <a:t>, </a:t>
            </a:r>
            <a:r>
              <a:rPr lang="ko-KR" altLang="en-US" sz="1000" dirty="0"/>
              <a:t>타인에 대한 공감 능력이 뛰어나고 계획적인 성격</a:t>
            </a:r>
          </a:p>
          <a:p>
            <a:pPr fontAlgn="base"/>
            <a:r>
              <a:rPr lang="ko-KR" altLang="en-US" sz="1000" dirty="0"/>
              <a:t>여행 스타일</a:t>
            </a:r>
            <a:r>
              <a:rPr lang="en-US" altLang="ko-KR" sz="1000" dirty="0"/>
              <a:t>: </a:t>
            </a:r>
            <a:r>
              <a:rPr lang="ko-KR" altLang="en-US" sz="1000" dirty="0"/>
              <a:t>철저한 계획을 세우지만</a:t>
            </a:r>
            <a:r>
              <a:rPr lang="en-US" altLang="ko-KR" sz="1000" dirty="0"/>
              <a:t>, </a:t>
            </a:r>
            <a:r>
              <a:rPr lang="ko-KR" altLang="en-US" sz="1000" dirty="0"/>
              <a:t>현지에서 새로운 경험을 즐기고 유연하게 일정 조정 가능</a:t>
            </a:r>
          </a:p>
          <a:p>
            <a:pPr fontAlgn="base"/>
            <a:r>
              <a:rPr lang="ko-KR" altLang="en-US" sz="1000" dirty="0"/>
              <a:t>서비스 이용 동기</a:t>
            </a:r>
            <a:r>
              <a:rPr lang="en-US" altLang="ko-KR" sz="1000" dirty="0"/>
              <a:t>:</a:t>
            </a:r>
            <a:endParaRPr lang="ko-KR" altLang="en-US" sz="1000" dirty="0"/>
          </a:p>
          <a:p>
            <a:pPr fontAlgn="base"/>
            <a:r>
              <a:rPr lang="ko-KR" altLang="en-US" sz="1000" dirty="0"/>
              <a:t>다양한 여행 정보를 한 곳에서 확인하고 싶어서</a:t>
            </a:r>
          </a:p>
          <a:p>
            <a:pPr fontAlgn="base"/>
            <a:r>
              <a:rPr lang="ko-KR" altLang="en-US" sz="1000" dirty="0"/>
              <a:t>여행 경로와 명소 추천을 통해 시간을 절약하고 싶어서</a:t>
            </a:r>
          </a:p>
          <a:p>
            <a:pPr fontAlgn="base"/>
            <a:r>
              <a:rPr lang="ko-KR" altLang="en-US" sz="1000" dirty="0"/>
              <a:t>편리하게 항공편과 숙박을 예약하고 싶어서</a:t>
            </a:r>
          </a:p>
          <a:p>
            <a:pPr fontAlgn="base"/>
            <a:r>
              <a:rPr lang="ko-KR" altLang="en-US" sz="1000" dirty="0"/>
              <a:t>여행 동반자와 정보를 쉽게 공유하기 위해서</a:t>
            </a:r>
          </a:p>
          <a:p>
            <a:pPr fontAlgn="base"/>
            <a:r>
              <a:rPr lang="ko-KR" altLang="en-US" sz="1000" dirty="0"/>
              <a:t>현지 날씨와 교통 정보를 실시간으로 확인하고 싶어서</a:t>
            </a:r>
          </a:p>
          <a:p>
            <a:pPr fontAlgn="base"/>
            <a:r>
              <a:rPr lang="ko-KR" altLang="en-US" sz="1000" dirty="0"/>
              <a:t>불만 사항</a:t>
            </a:r>
            <a:r>
              <a:rPr lang="en-US" altLang="ko-KR" sz="1000" dirty="0"/>
              <a:t>:</a:t>
            </a:r>
            <a:endParaRPr lang="ko-KR" altLang="en-US" sz="1000" dirty="0"/>
          </a:p>
          <a:p>
            <a:pPr fontAlgn="base"/>
            <a:r>
              <a:rPr lang="ko-KR" altLang="en-US" sz="1000" dirty="0"/>
              <a:t>데이터가 너무 많아 필요한 정보를 찾기 어려운 경우가 있음</a:t>
            </a:r>
          </a:p>
          <a:p>
            <a:pPr fontAlgn="base"/>
            <a:r>
              <a:rPr lang="ko-KR" altLang="en-US" sz="1000" dirty="0"/>
              <a:t>앱 내에서 일부 기능이 복잡하게 설계되어 있어 사용이 불편함</a:t>
            </a:r>
          </a:p>
          <a:p>
            <a:pPr fontAlgn="base"/>
            <a:r>
              <a:rPr lang="ko-KR" altLang="en-US" sz="1000" dirty="0"/>
              <a:t>해외에서 인터넷 연결이 불안정할 때 앱 사용이 어려움</a:t>
            </a:r>
          </a:p>
          <a:p>
            <a:pPr fontAlgn="base"/>
            <a:r>
              <a:rPr lang="ko-KR" altLang="en-US" sz="1000" dirty="0"/>
              <a:t>리뷰와 평가가 주관적이어서 신뢰하기 어려운 경우가 있음</a:t>
            </a:r>
          </a:p>
          <a:p>
            <a:pPr fontAlgn="base"/>
            <a:r>
              <a:rPr lang="ko-KR" altLang="en-US" sz="1000" dirty="0"/>
              <a:t>지도 기능이 작은 크기로 제공되어 불편함</a:t>
            </a:r>
          </a:p>
          <a:p>
            <a:pPr fontAlgn="base"/>
            <a:r>
              <a:rPr lang="ko-KR" altLang="en-US" sz="1000" dirty="0"/>
              <a:t>필요성</a:t>
            </a:r>
            <a:r>
              <a:rPr lang="en-US" altLang="ko-KR" sz="1000" dirty="0"/>
              <a:t>:</a:t>
            </a:r>
            <a:endParaRPr lang="ko-KR" altLang="en-US" sz="1000" dirty="0"/>
          </a:p>
          <a:p>
            <a:pPr fontAlgn="base"/>
            <a:r>
              <a:rPr lang="ko-KR" altLang="en-US" sz="1000" dirty="0"/>
              <a:t>	더 간편하고 직관적인 인터페이스</a:t>
            </a:r>
          </a:p>
          <a:p>
            <a:pPr fontAlgn="base"/>
            <a:r>
              <a:rPr lang="ko-KR" altLang="en-US" sz="1000" dirty="0"/>
              <a:t>	오프라인에서도 사용할 수 있는 기능</a:t>
            </a:r>
          </a:p>
          <a:p>
            <a:pPr fontAlgn="base"/>
            <a:r>
              <a:rPr lang="ko-KR" altLang="en-US" sz="1000" dirty="0"/>
              <a:t>	사용자 리뷰의 신뢰성을 높이기 위한 검증 시스템</a:t>
            </a:r>
          </a:p>
          <a:p>
            <a:pPr fontAlgn="base"/>
            <a:r>
              <a:rPr lang="ko-KR" altLang="en-US" sz="1000" dirty="0"/>
              <a:t>	다양한 </a:t>
            </a:r>
            <a:r>
              <a:rPr lang="ko-KR" altLang="en-US" sz="1000" dirty="0" err="1"/>
              <a:t>길찾기</a:t>
            </a:r>
            <a:r>
              <a:rPr lang="ko-KR" altLang="en-US" sz="1000" dirty="0"/>
              <a:t> 지원 및 지도 시각화 향상</a:t>
            </a:r>
          </a:p>
          <a:p>
            <a:pPr fontAlgn="base"/>
            <a:r>
              <a:rPr lang="ko-KR" altLang="en-US" sz="1000" dirty="0"/>
              <a:t>	개인화된 추천 알고리즘 개선</a:t>
            </a:r>
          </a:p>
          <a:p>
            <a:pPr fontAlgn="base"/>
            <a:r>
              <a:rPr lang="ko-KR" altLang="en-US" sz="1000" dirty="0"/>
              <a:t>시나리오</a:t>
            </a:r>
            <a:r>
              <a:rPr lang="en-US" altLang="ko-KR" sz="1000" dirty="0"/>
              <a:t>:</a:t>
            </a:r>
            <a:endParaRPr lang="ko-KR" altLang="en-US" sz="1000" dirty="0"/>
          </a:p>
          <a:p>
            <a:pPr fontAlgn="base"/>
            <a:r>
              <a:rPr lang="ko-KR" altLang="en-US" sz="1000" dirty="0"/>
              <a:t>김준호는 휴가를 맞아 유럽으로 여행을 계획하고 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그는 </a:t>
            </a:r>
            <a:r>
              <a:rPr lang="ko-KR" altLang="en-US" sz="1000" dirty="0" err="1"/>
              <a:t>트리플</a:t>
            </a:r>
            <a:r>
              <a:rPr lang="ko-KR" altLang="en-US" sz="1000" dirty="0"/>
              <a:t> 앱을 통해 여행 경로를 설정하고 명소</a:t>
            </a:r>
            <a:r>
              <a:rPr lang="en-US" altLang="ko-KR" sz="1000" dirty="0"/>
              <a:t>, </a:t>
            </a:r>
            <a:r>
              <a:rPr lang="ko-KR" altLang="en-US" sz="1000" dirty="0"/>
              <a:t>숙소</a:t>
            </a:r>
            <a:r>
              <a:rPr lang="en-US" altLang="ko-KR" sz="1000" dirty="0"/>
              <a:t>, </a:t>
            </a:r>
            <a:r>
              <a:rPr lang="ko-KR" altLang="en-US" sz="1000" dirty="0"/>
              <a:t>레스토랑을 </a:t>
            </a:r>
            <a:r>
              <a:rPr lang="ko-KR" altLang="en-US" sz="1000" dirty="0" err="1"/>
              <a:t>추천받았다</a:t>
            </a:r>
            <a:r>
              <a:rPr lang="en-US" altLang="ko-KR" sz="1000" dirty="0"/>
              <a:t>. </a:t>
            </a:r>
            <a:r>
              <a:rPr lang="ko-KR" altLang="en-US" sz="1000" dirty="0"/>
              <a:t>앱을 통해 항공편과 숙박을 예약한 후</a:t>
            </a:r>
            <a:r>
              <a:rPr lang="en-US" altLang="ko-KR" sz="1000" dirty="0"/>
              <a:t>, </a:t>
            </a:r>
            <a:r>
              <a:rPr lang="ko-KR" altLang="en-US" sz="1000" dirty="0"/>
              <a:t>체크리스트를 작성하여 준비물과 여행 일정을 정리했다</a:t>
            </a:r>
            <a:r>
              <a:rPr lang="en-US" altLang="ko-KR" sz="1000" dirty="0"/>
              <a:t>. </a:t>
            </a:r>
            <a:r>
              <a:rPr lang="ko-KR" altLang="en-US" sz="1000" dirty="0"/>
              <a:t>출발 당일</a:t>
            </a:r>
            <a:r>
              <a:rPr lang="en-US" altLang="ko-KR" sz="1000" dirty="0"/>
              <a:t>, </a:t>
            </a:r>
            <a:r>
              <a:rPr lang="ko-KR" altLang="en-US" sz="1000" dirty="0"/>
              <a:t>그는 앱을 통해 공항까지의 교통 정보를 확인하고</a:t>
            </a:r>
            <a:r>
              <a:rPr lang="en-US" altLang="ko-KR" sz="1000" dirty="0"/>
              <a:t>, </a:t>
            </a:r>
            <a:r>
              <a:rPr lang="ko-KR" altLang="en-US" sz="1000" dirty="0"/>
              <a:t>비행기 탑승 후 도착지의 날씨를 미리 체크했다</a:t>
            </a:r>
            <a:r>
              <a:rPr lang="en-US" altLang="ko-KR" sz="1000" dirty="0"/>
              <a:t>. </a:t>
            </a:r>
            <a:r>
              <a:rPr lang="ko-KR" altLang="en-US" sz="1000" dirty="0"/>
              <a:t>여행 중에는 현지 명소를 방문하면서 앱의 지도 기능을 활용해 길을 찾았고</a:t>
            </a:r>
            <a:r>
              <a:rPr lang="en-US" altLang="ko-KR" sz="1000" dirty="0"/>
              <a:t>, </a:t>
            </a:r>
            <a:r>
              <a:rPr lang="ko-KR" altLang="en-US" sz="1000" dirty="0"/>
              <a:t>추천 레스토랑에서 맛있는 식사를 즐겼다</a:t>
            </a:r>
            <a:r>
              <a:rPr lang="en-US" altLang="ko-KR" sz="1000" dirty="0"/>
              <a:t>. </a:t>
            </a:r>
            <a:r>
              <a:rPr lang="ko-KR" altLang="en-US" sz="1000" dirty="0"/>
              <a:t>또한</a:t>
            </a:r>
            <a:r>
              <a:rPr lang="en-US" altLang="ko-KR" sz="1000" dirty="0"/>
              <a:t>, </a:t>
            </a:r>
            <a:r>
              <a:rPr lang="ko-KR" altLang="en-US" sz="1000" dirty="0"/>
              <a:t>여행 중에 촬영한 사진과 방문한 장소에 대한 리뷰를 앱에 작성해 다른 사용자들과 공유했다</a:t>
            </a:r>
            <a:r>
              <a:rPr lang="en-US" altLang="ko-KR" sz="1000" dirty="0"/>
              <a:t>. </a:t>
            </a:r>
            <a:r>
              <a:rPr lang="ko-KR" altLang="en-US" sz="1000" dirty="0"/>
              <a:t>돌아오는 길에는 이번 여행의 모든 일정을 다시 확인하며 다음 여행을 위한 계획을 세웠다</a:t>
            </a:r>
            <a:r>
              <a:rPr lang="en-US" altLang="ko-KR" sz="1000" dirty="0"/>
              <a:t>. </a:t>
            </a:r>
            <a:r>
              <a:rPr lang="ko-KR" altLang="en-US" sz="1000" dirty="0"/>
              <a:t>이 모든 과정에서 </a:t>
            </a:r>
            <a:r>
              <a:rPr lang="ko-KR" altLang="en-US" sz="1000" dirty="0" err="1"/>
              <a:t>트리플</a:t>
            </a:r>
            <a:r>
              <a:rPr lang="ko-KR" altLang="en-US" sz="1000" dirty="0"/>
              <a:t> 앱은 김준호의 여행을 더욱 풍성하고 편리하게 만들어 주었다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8280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2D19D-41FE-6EFF-14C4-AFE3A31F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페르소나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332E-15A7-B65D-4673-8AB34A837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10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 smtClean="0"/>
              <a:t>Figma</a:t>
            </a:r>
            <a:r>
              <a:rPr lang="en-US" altLang="ko-KR" sz="2000" dirty="0" smtClean="0"/>
              <a:t> QoQo.AI</a:t>
            </a:r>
            <a:r>
              <a:rPr lang="ko-KR" altLang="en-US" sz="2000" dirty="0" smtClean="0"/>
              <a:t>를 활용한 </a:t>
            </a:r>
            <a:r>
              <a:rPr lang="en-US" altLang="ko-KR" sz="2000" dirty="0" smtClean="0"/>
              <a:t>Output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똑같은 </a:t>
            </a:r>
            <a:r>
              <a:rPr lang="en-US" altLang="ko-KR" sz="2000" dirty="0" smtClean="0"/>
              <a:t>Input</a:t>
            </a:r>
            <a:r>
              <a:rPr lang="ko-KR" altLang="en-US" sz="2000" dirty="0" smtClean="0"/>
              <a:t>으로 나온 결과</a:t>
            </a: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053958" y="735303"/>
            <a:ext cx="10230071" cy="36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01554696" descr="EMB000078fc1140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05" y="3841480"/>
            <a:ext cx="1659115" cy="257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01561320" descr="EMB000078fc1141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924" y="3862552"/>
            <a:ext cx="1609429" cy="25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501557648" descr="EMB000078fc114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6" y="1463404"/>
            <a:ext cx="3222098" cy="204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734" y="2464677"/>
            <a:ext cx="2576321" cy="34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2D19D-41FE-6EFF-14C4-AFE3A31F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페르소나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332E-15A7-B65D-4673-8AB34A83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Playground</a:t>
            </a:r>
            <a:r>
              <a:rPr lang="ko-KR" altLang="en-US" dirty="0" smtClean="0"/>
              <a:t>를 활용한 사진 제작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93" y="2463996"/>
            <a:ext cx="4152683" cy="21687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93077" y="493264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INPUT – </a:t>
            </a:r>
            <a:r>
              <a:rPr lang="en-US" altLang="ko-KR" dirty="0" err="1" smtClean="0"/>
              <a:t>ChatGPT</a:t>
            </a:r>
            <a:r>
              <a:rPr lang="ko-KR" altLang="en-US" dirty="0" smtClean="0"/>
              <a:t>를 이용한 대표 키워드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smtClean="0"/>
              <a:t>김준호</a:t>
            </a:r>
            <a:r>
              <a:rPr lang="ko-KR" altLang="en-US" dirty="0"/>
              <a:t>, 35세, 남성, INFJ, 행복, 여행, 문화, IT 회사, 마케팅 매니저, 러닝, 하이킹, 여행 사진, 레스토랑 탐방, 조용한 성격, 분석적, 공감 능력, 계획적, 철저한 계획, 유연한 일정, 여행 정보, 실시간 정보</a:t>
            </a:r>
          </a:p>
        </p:txBody>
      </p:sp>
      <p:pic>
        <p:nvPicPr>
          <p:cNvPr id="9" name="Picture 5" descr="https://images.playground.com/f05ee98ce92945adab9a4970fdc4cc52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148" y="4612652"/>
            <a:ext cx="2093638" cy="203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43954" y="4563309"/>
            <a:ext cx="12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47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2D19D-41FE-6EFF-14C4-AFE3A31F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이용한 페르소나 </a:t>
            </a:r>
            <a:r>
              <a:rPr lang="en-US" altLang="ko-KR" dirty="0"/>
              <a:t>- </a:t>
            </a:r>
            <a:r>
              <a:rPr lang="ko-KR" altLang="en-US" dirty="0"/>
              <a:t>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332E-15A7-B65D-4673-8AB34A83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GEN AI</a:t>
            </a:r>
            <a:r>
              <a:rPr lang="ko-KR" altLang="en-US" dirty="0" smtClean="0"/>
              <a:t>를 이용한 페르소나 완성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618" y="1462830"/>
            <a:ext cx="3542282" cy="5045398"/>
          </a:xfrm>
          <a:prstGeom prst="rect">
            <a:avLst/>
          </a:prstGeom>
        </p:spPr>
      </p:pic>
      <p:pic>
        <p:nvPicPr>
          <p:cNvPr id="2053" name="Picture 5" descr="https://images.playground.com/f05ee98ce92945adab9a4970fdc4cc52.jpe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16" y="1494360"/>
            <a:ext cx="1173984" cy="113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873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기말 프로젝트 발표</Template>
  <TotalTime>753</TotalTime>
  <Words>5022</Words>
  <Application>Microsoft Office PowerPoint</Application>
  <PresentationFormat>와이드스크린</PresentationFormat>
  <Paragraphs>602</Paragraphs>
  <Slides>43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Arial Unicode MS</vt:lpstr>
      <vt:lpstr>나눔고딕</vt:lpstr>
      <vt:lpstr>맑은 고딕</vt:lpstr>
      <vt:lpstr>함초롬바탕</vt:lpstr>
      <vt:lpstr>Arial</vt:lpstr>
      <vt:lpstr>Wingdings</vt:lpstr>
      <vt:lpstr>Office 테마</vt:lpstr>
      <vt:lpstr>기말 프로젝트 발표</vt:lpstr>
      <vt:lpstr>목차</vt:lpstr>
      <vt:lpstr>중간 때 했던 프로토타입 보여주기</vt:lpstr>
      <vt:lpstr>AI를 이용한 페르소나 – 툴, 방법 소개</vt:lpstr>
      <vt:lpstr>AI를 이용한 페르소나 - 결과물</vt:lpstr>
      <vt:lpstr>AI를 이용한 페르소나 - 결과물</vt:lpstr>
      <vt:lpstr>AI를 이용한 페르소나 - 결과물</vt:lpstr>
      <vt:lpstr>AI를 이용한 페르소나 - 결과물</vt:lpstr>
      <vt:lpstr>AI를 이용한 페르소나 - 결과물</vt:lpstr>
      <vt:lpstr>연구진 vs AI 페르소나</vt:lpstr>
      <vt:lpstr>연구진 vs AI 페르소나</vt:lpstr>
      <vt:lpstr>연구진 vs AI 페르소나</vt:lpstr>
      <vt:lpstr>연구진 vs AI 페르소나</vt:lpstr>
      <vt:lpstr>연구진 vs AI 페르소나</vt:lpstr>
      <vt:lpstr>연구진 vs AI 페르소나</vt:lpstr>
      <vt:lpstr>AI를 이용한 와이어프레임 – 툴, 방법 소개</vt:lpstr>
      <vt:lpstr>AI를 이용한 와이어프레임 – 툴, 방법 소개</vt:lpstr>
      <vt:lpstr>AI를 이용한 와이어프레임 – 툴, 방법 소개</vt:lpstr>
      <vt:lpstr>AI를 이용한 와이어프레임 – 툴, 방법 소개</vt:lpstr>
      <vt:lpstr>AI를 이용한 와이어프레임 – 툴, 방법 소개</vt:lpstr>
      <vt:lpstr>AI를 이용한 와이어프레임 – 툴, 방법 소개</vt:lpstr>
      <vt:lpstr>AI를 이용한 와이어프레임 - 결과물</vt:lpstr>
      <vt:lpstr>연구진 vs AI 와이어프레임</vt:lpstr>
      <vt:lpstr>연구진 vs AI 와이어프레임</vt:lpstr>
      <vt:lpstr>AI를 이용한 프로토타입 – 툴, 방법 소개  (전체적인 구성 계획하기)</vt:lpstr>
      <vt:lpstr>AI를 이용한 프로토타입 – 툴, 방법 소개  (네비게이션바 메뉴명 설정)</vt:lpstr>
      <vt:lpstr>AI를 이용한 프로토타입 – 툴, 방법 소개</vt:lpstr>
      <vt:lpstr>AI를 이용한 프로토타입 – 툴, 방법 소개</vt:lpstr>
      <vt:lpstr>AI를 이용한 프로토타입 – 툴, 방법 소개 (사용성을 고려한 UI 디자인)</vt:lpstr>
      <vt:lpstr>AI를 이용한 프로토타입 – 툴, 방법 소개</vt:lpstr>
      <vt:lpstr>AI를 이용한 프로토타입 – 툴, 방법 소개</vt:lpstr>
      <vt:lpstr>AI를 이용한 프로토타입 - 결과물</vt:lpstr>
      <vt:lpstr>연구진 vs AI 프로토타입</vt:lpstr>
      <vt:lpstr>연구진 vs AI 프로토타입</vt:lpstr>
      <vt:lpstr>AI를 이용한 사용성평가 – 툴, 방법 소개</vt:lpstr>
      <vt:lpstr>AI를 이용한 사용성평가 – 툴, 방법 소개</vt:lpstr>
      <vt:lpstr>AI를 이용한 사용성평가 - 결과물</vt:lpstr>
      <vt:lpstr>AI를 이용한 사용성평가 - 결과물</vt:lpstr>
      <vt:lpstr>AI를 이용한 사용성평가 - 결과물</vt:lpstr>
      <vt:lpstr>AI를 이용한 사용성평가 - 결과물</vt:lpstr>
      <vt:lpstr>연구진 vs AI 사용성평가</vt:lpstr>
      <vt:lpstr>연구진 vs AI 사용성평가</vt:lpstr>
      <vt:lpstr>AI를 사용하며 느낀점 &amp; 프롬포트 작성 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기말 프로젝트 발표</dc:title>
  <dc:creator>Ahyun Son</dc:creator>
  <cp:lastModifiedBy>천성윤</cp:lastModifiedBy>
  <cp:revision>111</cp:revision>
  <dcterms:created xsi:type="dcterms:W3CDTF">2024-06-14T13:29:36Z</dcterms:created>
  <dcterms:modified xsi:type="dcterms:W3CDTF">2024-06-16T08:31:13Z</dcterms:modified>
</cp:coreProperties>
</file>